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35" r:id="rId2"/>
    <p:sldId id="337" r:id="rId3"/>
    <p:sldId id="357" r:id="rId4"/>
    <p:sldId id="338" r:id="rId5"/>
    <p:sldId id="358" r:id="rId6"/>
    <p:sldId id="340" r:id="rId7"/>
    <p:sldId id="341" r:id="rId8"/>
    <p:sldId id="343" r:id="rId9"/>
    <p:sldId id="344" r:id="rId10"/>
    <p:sldId id="346" r:id="rId11"/>
    <p:sldId id="345" r:id="rId12"/>
    <p:sldId id="347" r:id="rId13"/>
    <p:sldId id="360" r:id="rId14"/>
    <p:sldId id="359" r:id="rId15"/>
    <p:sldId id="364" r:id="rId16"/>
    <p:sldId id="363" r:id="rId17"/>
    <p:sldId id="334" r:id="rId18"/>
  </p:sldIdLst>
  <p:sldSz cx="12192000" cy="6858000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0000"/>
    <a:srgbClr val="DE0000"/>
    <a:srgbClr val="FF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18" autoAdjust="0"/>
    <p:restoredTop sz="96327" autoAdjust="0"/>
  </p:normalViewPr>
  <p:slideViewPr>
    <p:cSldViewPr snapToGrid="0">
      <p:cViewPr varScale="1">
        <p:scale>
          <a:sx n="123" d="100"/>
          <a:sy n="123" d="100"/>
        </p:scale>
        <p:origin x="568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19413" cy="495299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4764" y="0"/>
            <a:ext cx="2919412" cy="495299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r">
              <a:defRPr sz="1200"/>
            </a:lvl1pPr>
          </a:lstStyle>
          <a:p>
            <a:fld id="{F7594647-0596-483D-9A69-68D6BC345755}" type="datetimeFigureOut">
              <a:rPr lang="de-DE" smtClean="0"/>
              <a:t>11.12.20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6" y="9371014"/>
            <a:ext cx="2919413" cy="495299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4764" y="9371014"/>
            <a:ext cx="2919412" cy="495299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r">
              <a:defRPr sz="1200"/>
            </a:lvl1pPr>
          </a:lstStyle>
          <a:p>
            <a:fld id="{D35ACF19-E74C-48B5-A668-7118CF80829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5170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5029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r">
              <a:defRPr sz="1200"/>
            </a:lvl1pPr>
          </a:lstStyle>
          <a:p>
            <a:fld id="{73819331-8841-49CC-BCB7-BE058F01D92F}" type="datetimeFigureOut">
              <a:rPr lang="de-DE" smtClean="0"/>
              <a:t>11.12.20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65" tIns="45533" rIns="91065" bIns="45533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748168"/>
            <a:ext cx="5388610" cy="3884861"/>
          </a:xfrm>
          <a:prstGeom prst="rect">
            <a:avLst/>
          </a:prstGeom>
        </p:spPr>
        <p:txBody>
          <a:bodyPr vert="horz" lIns="91065" tIns="45533" rIns="91065" bIns="45533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371291"/>
            <a:ext cx="2918830" cy="495028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5" y="9371291"/>
            <a:ext cx="2918830" cy="495028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r">
              <a:defRPr sz="1200"/>
            </a:lvl1pPr>
          </a:lstStyle>
          <a:p>
            <a:fld id="{037FF71E-99AE-4562-A51A-7279DAD223B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0149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FF71E-99AE-4562-A51A-7279DAD223B6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8995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9978" y="166437"/>
            <a:ext cx="1343025" cy="2105863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953144" cy="2387600"/>
          </a:xfrm>
        </p:spPr>
        <p:txBody>
          <a:bodyPr anchor="b"/>
          <a:lstStyle>
            <a:lvl1pPr algn="ctr">
              <a:defRPr sz="6000">
                <a:solidFill>
                  <a:srgbClr val="C0000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8953144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88000" y="6172199"/>
            <a:ext cx="8339137" cy="489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Vortragende</a:t>
            </a:r>
          </a:p>
        </p:txBody>
      </p:sp>
    </p:spTree>
    <p:extLst>
      <p:ext uri="{BB962C8B-B14F-4D97-AF65-F5344CB8AC3E}">
        <p14:creationId xmlns:p14="http://schemas.microsoft.com/office/powerpoint/2010/main" val="778563725"/>
      </p:ext>
    </p:extLst>
  </p:cSld>
  <p:clrMapOvr>
    <a:masterClrMapping/>
  </p:clrMapOvr>
  <p:transition spd="slow"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953144" cy="2387600"/>
          </a:xfrm>
        </p:spPr>
        <p:txBody>
          <a:bodyPr anchor="b"/>
          <a:lstStyle>
            <a:lvl1pPr algn="ctr">
              <a:defRPr sz="6000">
                <a:latin typeface="Trebuchet MS" panose="020B0603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8953144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9259803" y="6356350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de-DE" smtClean="0"/>
            </a:lvl1pPr>
          </a:lstStyle>
          <a:p>
            <a:pPr algn="r"/>
            <a:fld id="{E56F7BA0-B6EC-4A69-870B-E36CB69C07A3}" type="slidenum">
              <a:rPr lang="de-DE" smtClean="0"/>
              <a:pPr algn="r"/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9978" y="166437"/>
            <a:ext cx="1343025" cy="210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46899"/>
      </p:ext>
    </p:extLst>
  </p:cSld>
  <p:clrMapOvr>
    <a:masterClrMapping/>
  </p:clrMapOvr>
  <p:transition spd="slow"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9720000" cy="1325563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199" y="1825625"/>
            <a:ext cx="9720000" cy="4351338"/>
          </a:xfrm>
        </p:spPr>
        <p:txBody>
          <a:bodyPr/>
          <a:lstStyle>
            <a:lvl1pPr marL="358775" indent="-358775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1pPr>
            <a:lvl2pPr marL="803275" indent="-346075">
              <a:buClr>
                <a:srgbClr val="C00000"/>
              </a:buClr>
              <a:buFont typeface="Symbol" panose="05050102010706020507" pitchFamily="18" charset="2"/>
              <a:buChar char="-"/>
              <a:defRPr/>
            </a:lvl2pPr>
            <a:lvl3pPr marL="1255713" indent="-341313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/>
            </a:lvl3pPr>
            <a:lvl4pPr marL="1614488" indent="-242888">
              <a:buClr>
                <a:schemeClr val="tx2">
                  <a:lumMod val="60000"/>
                  <a:lumOff val="40000"/>
                </a:schemeClr>
              </a:buClr>
              <a:buFont typeface="Symbol" panose="05050102010706020507" pitchFamily="18" charset="2"/>
              <a:buChar char="-"/>
              <a:defRPr/>
            </a:lvl4pPr>
            <a:lvl5pPr marL="2058988" indent="-230188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9259803" y="6356350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de-DE" smtClean="0"/>
            </a:lvl1pPr>
          </a:lstStyle>
          <a:p>
            <a:pPr algn="r"/>
            <a:fld id="{E56F7BA0-B6EC-4A69-870B-E36CB69C07A3}" type="slidenum">
              <a:rPr lang="de-DE" smtClean="0"/>
              <a:pPr algn="r"/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9978" y="166437"/>
            <a:ext cx="1343025" cy="210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30398"/>
      </p:ext>
    </p:extLst>
  </p:cSld>
  <p:clrMapOvr>
    <a:masterClrMapping/>
  </p:clrMapOvr>
  <p:transition spd="slow"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520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marL="358775" lvl="0" indent="-358775">
              <a:buClr>
                <a:srgbClr val="C00000"/>
              </a:buClr>
            </a:pPr>
            <a:r>
              <a:rPr lang="de-DE" dirty="0"/>
              <a:t>Formatvorlagen des Textmasters bearbeiten</a:t>
            </a:r>
          </a:p>
          <a:p>
            <a:pPr marL="803275" lvl="1" indent="-346075">
              <a:buClr>
                <a:srgbClr val="C00000"/>
              </a:buClr>
              <a:buFont typeface="Symbol" panose="05050102010706020507" pitchFamily="18" charset="2"/>
              <a:buChar char="-"/>
            </a:pPr>
            <a:r>
              <a:rPr lang="de-DE" dirty="0"/>
              <a:t>Zweite Ebene</a:t>
            </a:r>
          </a:p>
          <a:p>
            <a:pPr marL="1255713" lvl="2" indent="-341313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de-DE" dirty="0"/>
              <a:t>Dritte Ebene</a:t>
            </a:r>
          </a:p>
          <a:p>
            <a:pPr marL="1614488" lvl="3" indent="-242888">
              <a:buClr>
                <a:schemeClr val="tx2">
                  <a:lumMod val="60000"/>
                  <a:lumOff val="40000"/>
                </a:schemeClr>
              </a:buClr>
              <a:buFont typeface="Symbol" panose="05050102010706020507" pitchFamily="18" charset="2"/>
              <a:buChar char="-"/>
            </a:pPr>
            <a:r>
              <a:rPr lang="de-DE" dirty="0"/>
              <a:t>Vierte Ebene</a:t>
            </a:r>
          </a:p>
          <a:p>
            <a:pPr marL="2058988" lvl="4" indent="-230188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806200" y="1825625"/>
            <a:ext cx="47520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marL="358775" lvl="0" indent="-358775">
              <a:buClr>
                <a:srgbClr val="C00000"/>
              </a:buClr>
            </a:pPr>
            <a:r>
              <a:rPr lang="de-DE" dirty="0"/>
              <a:t>Formatvorlagen des Textmasters bearbeiten</a:t>
            </a:r>
          </a:p>
          <a:p>
            <a:pPr marL="803275" lvl="1" indent="-346075">
              <a:buClr>
                <a:srgbClr val="C00000"/>
              </a:buClr>
              <a:buFont typeface="Symbol" panose="05050102010706020507" pitchFamily="18" charset="2"/>
              <a:buChar char="-"/>
            </a:pPr>
            <a:r>
              <a:rPr lang="de-DE" dirty="0"/>
              <a:t>Zweite Ebene</a:t>
            </a:r>
          </a:p>
          <a:p>
            <a:pPr marL="1255713" lvl="2" indent="-341313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de-DE" dirty="0"/>
              <a:t>Dritte Ebene</a:t>
            </a:r>
          </a:p>
          <a:p>
            <a:pPr marL="1614488" lvl="3" indent="-242888">
              <a:buClr>
                <a:schemeClr val="tx2">
                  <a:lumMod val="60000"/>
                  <a:lumOff val="40000"/>
                </a:schemeClr>
              </a:buClr>
              <a:buFont typeface="Symbol" panose="05050102010706020507" pitchFamily="18" charset="2"/>
              <a:buChar char="-"/>
            </a:pPr>
            <a:r>
              <a:rPr lang="de-DE" dirty="0"/>
              <a:t>Vierte Ebene</a:t>
            </a:r>
          </a:p>
          <a:p>
            <a:pPr marL="2058988" lvl="4" indent="-230188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DE" dirty="0"/>
              <a:t>Fünfte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de-DE" smtClean="0"/>
            </a:lvl1pPr>
          </a:lstStyle>
          <a:p>
            <a:pPr algn="r"/>
            <a:fld id="{E56F7BA0-B6EC-4A69-870B-E36CB69C07A3}" type="slidenum">
              <a:rPr lang="de-DE" smtClean="0"/>
              <a:pPr algn="r"/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9978" y="166437"/>
            <a:ext cx="1343025" cy="210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65536"/>
      </p:ext>
    </p:extLst>
  </p:cSld>
  <p:clrMapOvr>
    <a:masterClrMapping/>
  </p:clrMapOvr>
  <p:transition spd="slow">
    <p:cover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720000" cy="1325563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4752000" cy="823912"/>
          </a:xfrm>
        </p:spPr>
        <p:txBody>
          <a:bodyPr anchor="b">
            <a:noAutofit/>
          </a:bodyPr>
          <a:lstStyle>
            <a:lvl1pPr marL="0" indent="0">
              <a:buNone/>
              <a:defRPr sz="26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4752000" cy="36845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de-DE" sz="2400" smtClean="0"/>
            </a:lvl1pPr>
            <a:lvl2pPr>
              <a:defRPr lang="de-DE" sz="2000" smtClean="0"/>
            </a:lvl2pPr>
            <a:lvl3pPr>
              <a:defRPr lang="de-DE" sz="1600" smtClean="0"/>
            </a:lvl3pPr>
            <a:lvl4pPr>
              <a:defRPr lang="de-DE" sz="1400" smtClean="0"/>
            </a:lvl4pPr>
            <a:lvl5pPr>
              <a:defRPr lang="de-DE" sz="1200"/>
            </a:lvl5pPr>
          </a:lstStyle>
          <a:p>
            <a:pPr marL="358775" lvl="0" indent="-358775">
              <a:buClr>
                <a:srgbClr val="C00000"/>
              </a:buClr>
            </a:pPr>
            <a:r>
              <a:rPr lang="de-DE" dirty="0"/>
              <a:t>Formatvorlagen des Textmasters bearbeiten</a:t>
            </a:r>
          </a:p>
          <a:p>
            <a:pPr marL="803275" lvl="1" indent="-346075">
              <a:buClr>
                <a:srgbClr val="C00000"/>
              </a:buClr>
              <a:buFont typeface="Symbol" panose="05050102010706020507" pitchFamily="18" charset="2"/>
              <a:buChar char="-"/>
            </a:pPr>
            <a:r>
              <a:rPr lang="de-DE" dirty="0"/>
              <a:t>Zweite Ebene</a:t>
            </a:r>
          </a:p>
          <a:p>
            <a:pPr marL="1255713" lvl="2" indent="-341313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de-DE" dirty="0"/>
              <a:t>Dritte Ebene</a:t>
            </a:r>
          </a:p>
          <a:p>
            <a:pPr marL="1614488" lvl="3" indent="-242888">
              <a:buClr>
                <a:schemeClr val="tx2">
                  <a:lumMod val="60000"/>
                  <a:lumOff val="40000"/>
                </a:schemeClr>
              </a:buClr>
              <a:buFont typeface="Symbol" panose="05050102010706020507" pitchFamily="18" charset="2"/>
              <a:buChar char="-"/>
            </a:pPr>
            <a:r>
              <a:rPr lang="de-DE" dirty="0"/>
              <a:t>Vierte Ebene</a:t>
            </a:r>
          </a:p>
          <a:p>
            <a:pPr marL="2058988" lvl="4" indent="-230188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813275" y="1681163"/>
            <a:ext cx="4752000" cy="823912"/>
          </a:xfrm>
        </p:spPr>
        <p:txBody>
          <a:bodyPr anchor="b">
            <a:noAutofit/>
          </a:bodyPr>
          <a:lstStyle>
            <a:lvl1pPr marL="0" indent="0">
              <a:buNone/>
              <a:defRPr sz="26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813275" y="2505075"/>
            <a:ext cx="4752000" cy="36845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de-DE" sz="2400" smtClean="0"/>
            </a:lvl1pPr>
            <a:lvl2pPr>
              <a:defRPr lang="de-DE" sz="2000" smtClean="0"/>
            </a:lvl2pPr>
            <a:lvl3pPr>
              <a:defRPr lang="de-DE" sz="1600" smtClean="0"/>
            </a:lvl3pPr>
            <a:lvl4pPr>
              <a:defRPr lang="de-DE" sz="1400" smtClean="0"/>
            </a:lvl4pPr>
            <a:lvl5pPr>
              <a:defRPr lang="de-DE" sz="1200"/>
            </a:lvl5pPr>
          </a:lstStyle>
          <a:p>
            <a:pPr marL="358775" lvl="0" indent="-358775">
              <a:buClr>
                <a:srgbClr val="C00000"/>
              </a:buClr>
            </a:pPr>
            <a:r>
              <a:rPr lang="de-DE"/>
              <a:t>Formatvorlagen des Textmasters bearbeiten</a:t>
            </a:r>
          </a:p>
          <a:p>
            <a:pPr marL="803275" lvl="1" indent="-346075">
              <a:buClr>
                <a:srgbClr val="C00000"/>
              </a:buClr>
              <a:buFont typeface="Symbol" panose="05050102010706020507" pitchFamily="18" charset="2"/>
              <a:buChar char="-"/>
            </a:pPr>
            <a:r>
              <a:rPr lang="de-DE"/>
              <a:t>Zweite Ebene</a:t>
            </a:r>
          </a:p>
          <a:p>
            <a:pPr marL="1255713" lvl="2" indent="-341313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de-DE"/>
              <a:t>Dritte Ebene</a:t>
            </a:r>
          </a:p>
          <a:p>
            <a:pPr marL="1614488" lvl="3" indent="-242888">
              <a:buClr>
                <a:schemeClr val="tx2">
                  <a:lumMod val="60000"/>
                  <a:lumOff val="40000"/>
                </a:schemeClr>
              </a:buClr>
              <a:buFont typeface="Symbol" panose="05050102010706020507" pitchFamily="18" charset="2"/>
              <a:buChar char="-"/>
            </a:pPr>
            <a:r>
              <a:rPr lang="de-DE"/>
              <a:t>Vierte Ebene</a:t>
            </a:r>
          </a:p>
          <a:p>
            <a:pPr marL="2058988" lvl="4" indent="-230188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DE"/>
              <a:t>Fünfte Ebene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de-DE" smtClean="0"/>
            </a:lvl1pPr>
          </a:lstStyle>
          <a:p>
            <a:pPr algn="r"/>
            <a:fld id="{E56F7BA0-B6EC-4A69-870B-E36CB69C07A3}" type="slidenum">
              <a:rPr lang="de-DE" smtClean="0"/>
              <a:pPr algn="r"/>
              <a:t>‹Nr.›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9978" y="166437"/>
            <a:ext cx="1343025" cy="210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81801"/>
      </p:ext>
    </p:extLst>
  </p:cSld>
  <p:clrMapOvr>
    <a:masterClrMapping/>
  </p:clrMapOvr>
  <p:transition spd="slow">
    <p:cover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de-DE" smtClean="0"/>
            </a:lvl1pPr>
          </a:lstStyle>
          <a:p>
            <a:pPr algn="r"/>
            <a:fld id="{E56F7BA0-B6EC-4A69-870B-E36CB69C07A3}" type="slidenum">
              <a:rPr lang="de-DE" smtClean="0"/>
              <a:pPr algn="r"/>
              <a:t>‹Nr.›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9978" y="166437"/>
            <a:ext cx="1343025" cy="210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29479"/>
      </p:ext>
    </p:extLst>
  </p:cSld>
  <p:clrMapOvr>
    <a:masterClrMapping/>
  </p:clrMapOvr>
  <p:transition spd="slow">
    <p:cover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de-DE" smtClean="0"/>
            </a:lvl1pPr>
          </a:lstStyle>
          <a:p>
            <a:pPr algn="r"/>
            <a:fld id="{E56F7BA0-B6EC-4A69-870B-E36CB69C07A3}" type="slidenum">
              <a:rPr lang="de-DE" smtClean="0"/>
              <a:pPr algn="r"/>
              <a:t>‹Nr.›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9978" y="166437"/>
            <a:ext cx="1343025" cy="210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33412"/>
      </p:ext>
    </p:extLst>
  </p:cSld>
  <p:clrMapOvr>
    <a:masterClrMapping/>
  </p:clrMapOvr>
  <p:transition spd="slow"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2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72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e-DE" dirty="0"/>
              <a:t>Formatvorlagen des Textmasters bearbeiten</a:t>
            </a:r>
          </a:p>
          <a:p>
            <a:pPr marL="803275" lvl="1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Symbol" panose="05050102010706020507" pitchFamily="18" charset="2"/>
              <a:buChar char="-"/>
            </a:pPr>
            <a:r>
              <a:rPr lang="de-DE" dirty="0"/>
              <a:t>Zweite Ebene</a:t>
            </a:r>
          </a:p>
          <a:p>
            <a:pPr marL="1255713" lvl="2" indent="-3413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de-DE" dirty="0"/>
              <a:t>Dritte Ebene</a:t>
            </a:r>
          </a:p>
          <a:p>
            <a:pPr marL="1614488" lvl="3" indent="-2428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Symbol" panose="05050102010706020507" pitchFamily="18" charset="2"/>
              <a:buChar char="-"/>
            </a:pPr>
            <a:r>
              <a:rPr lang="de-DE" dirty="0"/>
              <a:t>Vierte Ebene</a:t>
            </a:r>
          </a:p>
          <a:p>
            <a:pPr marL="2058988" lvl="4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25980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DE" sz="100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pPr algn="r"/>
            <a:fld id="{E56F7BA0-B6EC-4A69-870B-E36CB69C07A3}" type="slidenum">
              <a:rPr lang="de-DE" smtClean="0"/>
              <a:pPr algn="r"/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659978" y="166437"/>
            <a:ext cx="1343025" cy="210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5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</p:sldLayoutIdLst>
  <p:transition spd="slow">
    <p:cover dir="r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lang="de-DE" sz="2800" kern="1200" dirty="0" smtClean="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2400" kern="1200" dirty="0" smtClean="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2000" kern="1200" dirty="0" smtClean="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 dirty="0" smtClean="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 dirty="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1389250" y="1122363"/>
            <a:ext cx="8953144" cy="2387600"/>
          </a:xfrm>
        </p:spPr>
        <p:txBody>
          <a:bodyPr/>
          <a:lstStyle/>
          <a:p>
            <a:r>
              <a:rPr lang="de-DE" dirty="0"/>
              <a:t>Wirtschaftsbarometer Steiermark</a:t>
            </a:r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>
          <a:xfrm>
            <a:off x="1389250" y="3602038"/>
            <a:ext cx="8953144" cy="1655762"/>
          </a:xfrm>
        </p:spPr>
        <p:txBody>
          <a:bodyPr/>
          <a:lstStyle/>
          <a:p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Ergebnisse Herbst 2020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210998" y="5938787"/>
            <a:ext cx="8339137" cy="7807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2000" dirty="0">
                <a:solidFill>
                  <a:schemeClr val="bg2">
                    <a:lumMod val="25000"/>
                  </a:schemeClr>
                </a:solidFill>
              </a:rPr>
              <a:t>Ing. Josef Herk | Präsident</a:t>
            </a:r>
            <a:br>
              <a:rPr lang="de-DE" sz="20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de-DE" sz="2000" dirty="0">
                <a:solidFill>
                  <a:schemeClr val="bg2">
                    <a:lumMod val="25000"/>
                  </a:schemeClr>
                </a:solidFill>
              </a:rPr>
              <a:t>Dr. Karl-Heinz Dernoscheg, MBA | Direktor</a:t>
            </a:r>
          </a:p>
        </p:txBody>
      </p:sp>
    </p:spTree>
    <p:extLst>
      <p:ext uri="{BB962C8B-B14F-4D97-AF65-F5344CB8AC3E}">
        <p14:creationId xmlns:p14="http://schemas.microsoft.com/office/powerpoint/2010/main" val="353102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AT" sz="3000" dirty="0">
                <a:solidFill>
                  <a:srgbClr val="D00000"/>
                </a:solidFill>
              </a:rPr>
              <a:t>Beschäftigung: </a:t>
            </a:r>
            <a:r>
              <a:rPr lang="de-DE" sz="3000" dirty="0">
                <a:solidFill>
                  <a:schemeClr val="bg2">
                    <a:lumMod val="25000"/>
                  </a:schemeClr>
                </a:solidFill>
              </a:rPr>
              <a:t>Heimischer Arbeitsmarkt massiv </a:t>
            </a:r>
            <a:br>
              <a:rPr lang="de-DE" sz="30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de-DE" sz="3000" dirty="0">
                <a:solidFill>
                  <a:schemeClr val="bg2">
                    <a:lumMod val="25000"/>
                  </a:schemeClr>
                </a:solidFill>
              </a:rPr>
              <a:t>unter Druck!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56F7BA0-B6EC-4A69-870B-E36CB69C07A3}" type="slidenum">
              <a:rPr lang="de-DE" smtClean="0"/>
              <a:pPr algn="r"/>
              <a:t>10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00" y="1692000"/>
            <a:ext cx="9534805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2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000" dirty="0">
                <a:solidFill>
                  <a:srgbClr val="D00000"/>
                </a:solidFill>
              </a:rPr>
              <a:t>Beschäftigung nach Betriebsgrößenklassen: </a:t>
            </a:r>
            <a:br>
              <a:rPr lang="de-DE" sz="3000" dirty="0">
                <a:solidFill>
                  <a:srgbClr val="D00000"/>
                </a:solidFill>
              </a:rPr>
            </a:br>
            <a:r>
              <a:rPr lang="de-DE" sz="3000" dirty="0">
                <a:solidFill>
                  <a:schemeClr val="bg2">
                    <a:lumMod val="25000"/>
                  </a:schemeClr>
                </a:solidFill>
              </a:rPr>
              <a:t>Personalabbau vor allem im KMU-Bereich zu verorten!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56F7BA0-B6EC-4A69-870B-E36CB69C07A3}" type="slidenum">
              <a:rPr lang="de-DE" smtClean="0"/>
              <a:pPr algn="r"/>
              <a:t>11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397" y="1863519"/>
            <a:ext cx="6683606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4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000" dirty="0">
                <a:solidFill>
                  <a:srgbClr val="D00000"/>
                </a:solidFill>
              </a:rPr>
              <a:t>Exportumsatz: </a:t>
            </a:r>
            <a:r>
              <a:rPr lang="de-DE" sz="3000" dirty="0">
                <a:solidFill>
                  <a:schemeClr val="bg2">
                    <a:lumMod val="25000"/>
                  </a:schemeClr>
                </a:solidFill>
              </a:rPr>
              <a:t>Erste positive Signale aus dem Außenhandel!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56F7BA0-B6EC-4A69-870B-E36CB69C07A3}" type="slidenum">
              <a:rPr lang="de-DE" smtClean="0"/>
              <a:pPr algn="r"/>
              <a:t>12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00" y="1692000"/>
            <a:ext cx="952747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2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000" dirty="0">
                <a:solidFill>
                  <a:srgbClr val="D00000"/>
                </a:solidFill>
              </a:rPr>
              <a:t>Wiedererlangung des Vorkrisenniveaus: </a:t>
            </a:r>
            <a:r>
              <a:rPr lang="de-DE" sz="3000" dirty="0">
                <a:solidFill>
                  <a:schemeClr val="bg2">
                    <a:lumMod val="25000"/>
                  </a:schemeClr>
                </a:solidFill>
              </a:rPr>
              <a:t>Erholung wird in vielen Fällen (44%) bis zu drei Jahre dauern!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56F7BA0-B6EC-4A69-870B-E36CB69C07A3}" type="slidenum">
              <a:rPr lang="de-DE" smtClean="0"/>
              <a:pPr algn="r"/>
              <a:t>13</a:t>
            </a:fld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322" y="1852219"/>
            <a:ext cx="6402932" cy="450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t="13584"/>
          <a:stretch/>
        </p:blipFill>
        <p:spPr>
          <a:xfrm>
            <a:off x="2252312" y="2249335"/>
            <a:ext cx="6477802" cy="410701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000" dirty="0">
                <a:solidFill>
                  <a:srgbClr val="D00000"/>
                </a:solidFill>
              </a:rPr>
              <a:t>Corona-Maßnahmen: </a:t>
            </a:r>
            <a:r>
              <a:rPr lang="de-DE" sz="3000" dirty="0">
                <a:solidFill>
                  <a:schemeClr val="bg2">
                    <a:lumMod val="25000"/>
                  </a:schemeClr>
                </a:solidFill>
              </a:rPr>
              <a:t>Investitionsprämie zeigt Wirkung!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839788" y="1604161"/>
            <a:ext cx="8756599" cy="686652"/>
          </a:xfrm>
        </p:spPr>
        <p:txBody>
          <a:bodyPr/>
          <a:lstStyle/>
          <a:p>
            <a:r>
              <a:rPr lang="de-DE" sz="2200" dirty="0">
                <a:solidFill>
                  <a:schemeClr val="bg2">
                    <a:lumMod val="25000"/>
                  </a:schemeClr>
                </a:solidFill>
              </a:rPr>
              <a:t>Konjunkturmaßnahmen mit größter Wirkung</a:t>
            </a:r>
          </a:p>
          <a:p>
            <a:pPr>
              <a:spcBef>
                <a:spcPts val="0"/>
              </a:spcBef>
            </a:pPr>
            <a:r>
              <a:rPr lang="de-DE" sz="2200" b="0" dirty="0">
                <a:solidFill>
                  <a:schemeClr val="bg2">
                    <a:lumMod val="25000"/>
                  </a:schemeClr>
                </a:solidFill>
              </a:rPr>
              <a:t>Mehrfachnennungen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56F7BA0-B6EC-4A69-870B-E36CB69C07A3}" type="slidenum">
              <a:rPr lang="de-DE" smtClean="0"/>
              <a:pPr algn="r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0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>
                <a:solidFill>
                  <a:srgbClr val="D00000"/>
                </a:solidFill>
              </a:rPr>
              <a:t>Corona-Maßnahmen: </a:t>
            </a:r>
            <a:r>
              <a:rPr lang="de-DE" sz="4000" dirty="0">
                <a:solidFill>
                  <a:schemeClr val="bg2">
                    <a:lumMod val="25000"/>
                  </a:schemeClr>
                </a:solidFill>
              </a:rPr>
              <a:t>Investitionsprämie zeigt Wirkung!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Wesentlichste Maßnahmen: </a:t>
            </a:r>
          </a:p>
          <a:p>
            <a:r>
              <a:rPr lang="de-DE" dirty="0"/>
              <a:t>Investitionsprämie </a:t>
            </a:r>
          </a:p>
          <a:p>
            <a:r>
              <a:rPr lang="de-DE" dirty="0"/>
              <a:t>Corona-Kurzarbeit </a:t>
            </a:r>
          </a:p>
          <a:p>
            <a:r>
              <a:rPr lang="de-DE" dirty="0"/>
              <a:t>Kreditgarantien und Haftungen </a:t>
            </a:r>
          </a:p>
          <a:p>
            <a:r>
              <a:rPr lang="de-DE" dirty="0"/>
              <a:t>Corona-Hilfsfonds: Härtefall &amp; Fixkostenzuschuss</a:t>
            </a:r>
          </a:p>
          <a:p>
            <a:r>
              <a:rPr lang="de-DE" dirty="0"/>
              <a:t>Verbesserung Abschreibungsmethoden  </a:t>
            </a:r>
          </a:p>
          <a:p>
            <a:r>
              <a:rPr lang="de-DE" dirty="0"/>
              <a:t>Stundungen von Steuern &amp; Abgaben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56F7BA0-B6EC-4A69-870B-E36CB69C07A3}" type="slidenum">
              <a:rPr lang="de-DE" smtClean="0"/>
              <a:pPr algn="r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7707468"/>
      </p:ext>
    </p:extLst>
  </p:cSld>
  <p:clrMapOvr>
    <a:masterClrMapping/>
  </p:clrMapOvr>
  <p:transition spd="slow">
    <p:cover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de-DE" sz="3300" dirty="0">
                <a:solidFill>
                  <a:srgbClr val="D00000"/>
                </a:solidFill>
              </a:rPr>
              <a:t>Forderungen</a:t>
            </a:r>
            <a:r>
              <a:rPr lang="de-DE" sz="3300" dirty="0"/>
              <a:t> </a:t>
            </a:r>
            <a:r>
              <a:rPr lang="de-DE" sz="3300" dirty="0">
                <a:solidFill>
                  <a:schemeClr val="bg2">
                    <a:lumMod val="25000"/>
                  </a:schemeClr>
                </a:solidFill>
              </a:rPr>
              <a:t>der Wirtschaft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000" b="1" dirty="0">
                <a:solidFill>
                  <a:schemeClr val="bg2">
                    <a:lumMod val="25000"/>
                  </a:schemeClr>
                </a:solidFill>
              </a:rPr>
              <a:t>MEHR FAIRNESS: Vollständige Kosten-Entschädigung bei Quarantäne-Bescheiden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000" b="1" dirty="0">
                <a:solidFill>
                  <a:schemeClr val="bg2">
                    <a:lumMod val="25000"/>
                  </a:schemeClr>
                </a:solidFill>
              </a:rPr>
              <a:t>MEHR SICHERHEIT: Vertrauen aufbauen durch wirtschaftliche Hilfestellung</a:t>
            </a:r>
          </a:p>
          <a:p>
            <a:pPr lvl="1" indent="-279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1700" dirty="0">
                <a:solidFill>
                  <a:schemeClr val="bg2">
                    <a:lumMod val="25000"/>
                  </a:schemeClr>
                </a:solidFill>
              </a:rPr>
              <a:t>Weiterführung der wirtschaftlichen Unterstützungen (Härtefallfonds, Fixkostenzuschuss, Stundungen etc.)</a:t>
            </a:r>
          </a:p>
          <a:p>
            <a:pPr lvl="1" indent="-279400">
              <a:spcBef>
                <a:spcPts val="0"/>
              </a:spcBef>
              <a:spcAft>
                <a:spcPts val="600"/>
              </a:spcAft>
            </a:pPr>
            <a:r>
              <a:rPr lang="de-DE" sz="1700" dirty="0">
                <a:solidFill>
                  <a:schemeClr val="bg2">
                    <a:lumMod val="25000"/>
                  </a:schemeClr>
                </a:solidFill>
              </a:rPr>
              <a:t>Keine neuen Steuern und Belastungen, wie die Nova-Änderung</a:t>
            </a:r>
          </a:p>
          <a:p>
            <a:pPr lvl="1" indent="-279400">
              <a:spcBef>
                <a:spcPts val="0"/>
              </a:spcBef>
              <a:spcAft>
                <a:spcPts val="600"/>
              </a:spcAft>
            </a:pPr>
            <a:r>
              <a:rPr lang="de-DE" sz="1700" dirty="0">
                <a:solidFill>
                  <a:schemeClr val="bg2">
                    <a:lumMod val="25000"/>
                  </a:schemeClr>
                </a:solidFill>
              </a:rPr>
              <a:t>Klare und nachvollziehbare Regelungen und Perspektiven in Bezug auf Corona-Regelungen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000" b="1" dirty="0">
                <a:solidFill>
                  <a:schemeClr val="bg2">
                    <a:lumMod val="25000"/>
                  </a:schemeClr>
                </a:solidFill>
              </a:rPr>
              <a:t>MEHR INNOVATION: Gezielte Maßnahmen als Motor des Aufschwungs</a:t>
            </a:r>
          </a:p>
          <a:p>
            <a:pPr lvl="1" indent="-279400">
              <a:spcBef>
                <a:spcPts val="0"/>
              </a:spcBef>
              <a:spcAft>
                <a:spcPts val="600"/>
              </a:spcAft>
            </a:pPr>
            <a:r>
              <a:rPr lang="de-DE" sz="1700" dirty="0">
                <a:solidFill>
                  <a:schemeClr val="bg2">
                    <a:lumMod val="25000"/>
                  </a:schemeClr>
                </a:solidFill>
              </a:rPr>
              <a:t>Wiedereinführung des Investitionsfreibetrages</a:t>
            </a:r>
          </a:p>
          <a:p>
            <a:pPr lvl="1" indent="-279400">
              <a:spcBef>
                <a:spcPts val="0"/>
              </a:spcBef>
              <a:spcAft>
                <a:spcPts val="600"/>
              </a:spcAft>
            </a:pPr>
            <a:r>
              <a:rPr lang="de-DE" sz="1700" dirty="0">
                <a:solidFill>
                  <a:schemeClr val="bg2">
                    <a:lumMod val="25000"/>
                  </a:schemeClr>
                </a:solidFill>
              </a:rPr>
              <a:t>Digitalisierungsinfrastruktur vorantreiben: Breitbandausbau gehört forciert </a:t>
            </a:r>
          </a:p>
          <a:p>
            <a:pPr lvl="1" indent="-279400">
              <a:spcBef>
                <a:spcPts val="0"/>
              </a:spcBef>
              <a:spcAft>
                <a:spcPts val="600"/>
              </a:spcAft>
            </a:pPr>
            <a:r>
              <a:rPr lang="de-DE" sz="1700" dirty="0">
                <a:solidFill>
                  <a:schemeClr val="bg2">
                    <a:lumMod val="25000"/>
                  </a:schemeClr>
                </a:solidFill>
              </a:rPr>
              <a:t>Digital Innovation Hub-Süd implementieren</a:t>
            </a:r>
          </a:p>
          <a:p>
            <a:pPr marL="358775" lvl="1" indent="-35877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000" b="1" dirty="0">
                <a:solidFill>
                  <a:schemeClr val="bg2">
                    <a:lumMod val="25000"/>
                  </a:schemeClr>
                </a:solidFill>
              </a:rPr>
              <a:t>MEHR KONJUNKTURIMPULSE: Zusätzliche Maßnahmen der öffentlichen Hand</a:t>
            </a:r>
            <a:endParaRPr lang="de-DE" sz="1700" dirty="0">
              <a:solidFill>
                <a:schemeClr val="bg2">
                  <a:lumMod val="25000"/>
                </a:schemeClr>
              </a:solidFill>
            </a:endParaRPr>
          </a:p>
          <a:p>
            <a:pPr lvl="1" indent="-279400">
              <a:spcBef>
                <a:spcPts val="0"/>
              </a:spcBef>
              <a:spcAft>
                <a:spcPts val="600"/>
              </a:spcAft>
            </a:pPr>
            <a:r>
              <a:rPr lang="de-DE" sz="1700" dirty="0">
                <a:solidFill>
                  <a:schemeClr val="bg2">
                    <a:lumMod val="25000"/>
                  </a:schemeClr>
                </a:solidFill>
              </a:rPr>
              <a:t>Thermische und energetische Sanierung förderungstechnisch und steuerlich vorantreiben</a:t>
            </a:r>
          </a:p>
          <a:p>
            <a:pPr lvl="1" indent="-279400">
              <a:spcBef>
                <a:spcPts val="0"/>
              </a:spcBef>
              <a:spcAft>
                <a:spcPts val="600"/>
              </a:spcAft>
            </a:pPr>
            <a:r>
              <a:rPr lang="de-DE" sz="1700" dirty="0">
                <a:solidFill>
                  <a:schemeClr val="bg2">
                    <a:lumMod val="25000"/>
                  </a:schemeClr>
                </a:solidFill>
              </a:rPr>
              <a:t>Schwellenwertverordnung temporal auf 300.000 Euro anpassen</a:t>
            </a:r>
          </a:p>
          <a:p>
            <a:pPr lvl="1" indent="-279400">
              <a:spcBef>
                <a:spcPts val="0"/>
              </a:spcBef>
              <a:spcAft>
                <a:spcPts val="600"/>
              </a:spcAft>
            </a:pPr>
            <a:r>
              <a:rPr lang="de-DE" sz="1700" dirty="0">
                <a:solidFill>
                  <a:schemeClr val="bg2">
                    <a:lumMod val="25000"/>
                  </a:schemeClr>
                </a:solidFill>
              </a:rPr>
              <a:t>Zusätzliche Milliarde für kommunales Investitionsprogramm</a:t>
            </a:r>
          </a:p>
          <a:p>
            <a:pPr marL="523875" lvl="1" indent="0">
              <a:spcBef>
                <a:spcPts val="0"/>
              </a:spcBef>
              <a:spcAft>
                <a:spcPts val="600"/>
              </a:spcAft>
              <a:buNone/>
            </a:pPr>
            <a:endParaRPr lang="de-DE" sz="1700" dirty="0">
              <a:solidFill>
                <a:schemeClr val="bg2">
                  <a:lumMod val="25000"/>
                </a:schemeClr>
              </a:solidFill>
            </a:endParaRPr>
          </a:p>
          <a:p>
            <a:pPr marL="811213" lvl="2" indent="-358775">
              <a:spcBef>
                <a:spcPts val="600"/>
              </a:spcBef>
              <a:spcAft>
                <a:spcPts val="600"/>
              </a:spcAft>
            </a:pPr>
            <a:endParaRPr lang="de-DE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56F7BA0-B6EC-4A69-870B-E36CB69C07A3}" type="slidenum">
              <a:rPr lang="de-DE" smtClean="0"/>
              <a:pPr algn="r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077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feld 18"/>
          <p:cNvSpPr txBox="1"/>
          <p:nvPr/>
        </p:nvSpPr>
        <p:spPr>
          <a:xfrm>
            <a:off x="1271403" y="2093863"/>
            <a:ext cx="936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buClr>
                <a:srgbClr val="C00000"/>
              </a:buClr>
            </a:pPr>
            <a:r>
              <a:rPr lang="de-DE" sz="6000" b="1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Danke für Ihre Aufmerksamkeit.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978" y="166437"/>
            <a:ext cx="1343025" cy="2105863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56F7BA0-B6EC-4A69-870B-E36CB69C07A3}" type="slidenum">
              <a:rPr lang="de-DE" smtClean="0"/>
              <a:pPr algn="r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451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20000" cy="1325563"/>
          </a:xfrm>
        </p:spPr>
        <p:txBody>
          <a:bodyPr>
            <a:noAutofit/>
          </a:bodyPr>
          <a:lstStyle/>
          <a:p>
            <a:r>
              <a:rPr lang="de-DE" sz="3000" dirty="0">
                <a:solidFill>
                  <a:srgbClr val="D00000"/>
                </a:solidFill>
              </a:rPr>
              <a:t>Wirtschaftsklima: </a:t>
            </a:r>
            <a:r>
              <a:rPr lang="de-DE" sz="3000" dirty="0">
                <a:solidFill>
                  <a:schemeClr val="bg2">
                    <a:lumMod val="25000"/>
                  </a:schemeClr>
                </a:solidFill>
              </a:rPr>
              <a:t>Befürchtungen haben sich bewahrheitet, Stimmungstief dürfte erreicht sein!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56F7BA0-B6EC-4A69-870B-E36CB69C07A3}" type="slidenum">
              <a:rPr lang="de-DE" smtClean="0"/>
              <a:pPr algn="r"/>
              <a:t>2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00" y="1692000"/>
            <a:ext cx="9534805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0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20000" cy="1325563"/>
          </a:xfrm>
        </p:spPr>
        <p:txBody>
          <a:bodyPr>
            <a:noAutofit/>
          </a:bodyPr>
          <a:lstStyle/>
          <a:p>
            <a:r>
              <a:rPr lang="de-DE" sz="3000" dirty="0">
                <a:solidFill>
                  <a:srgbClr val="D00000"/>
                </a:solidFill>
              </a:rPr>
              <a:t>Wirtschaftsklima: </a:t>
            </a:r>
            <a:r>
              <a:rPr lang="de-DE" sz="3000" dirty="0">
                <a:solidFill>
                  <a:schemeClr val="bg2">
                    <a:lumMod val="25000"/>
                  </a:schemeClr>
                </a:solidFill>
              </a:rPr>
              <a:t>Befürchtungen haben sich bewahrheitet, Stimmungstief dürfte erreicht sein!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56F7BA0-B6EC-4A69-870B-E36CB69C07A3}" type="slidenum">
              <a:rPr lang="de-DE" smtClean="0"/>
              <a:pPr algn="r"/>
              <a:t>3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00" y="1692000"/>
            <a:ext cx="952747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5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/>
        </p:nvGrpSpPr>
        <p:grpSpPr>
          <a:xfrm>
            <a:off x="7380314" y="2088746"/>
            <a:ext cx="2985145" cy="3376059"/>
            <a:chOff x="5952186" y="1131590"/>
            <a:chExt cx="2782852" cy="3376059"/>
          </a:xfrm>
        </p:grpSpPr>
        <p:grpSp>
          <p:nvGrpSpPr>
            <p:cNvPr id="6" name="Gruppieren 5"/>
            <p:cNvGrpSpPr/>
            <p:nvPr/>
          </p:nvGrpSpPr>
          <p:grpSpPr>
            <a:xfrm>
              <a:off x="5952186" y="1817259"/>
              <a:ext cx="2148206" cy="1828240"/>
              <a:chOff x="7005107" y="2819080"/>
              <a:chExt cx="2148206" cy="1828240"/>
            </a:xfrm>
          </p:grpSpPr>
          <p:sp>
            <p:nvSpPr>
              <p:cNvPr id="10" name="Textfeld 58"/>
              <p:cNvSpPr txBox="1"/>
              <p:nvPr/>
            </p:nvSpPr>
            <p:spPr>
              <a:xfrm>
                <a:off x="7707301" y="2819080"/>
                <a:ext cx="645059" cy="229562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AT" sz="1000" b="1" dirty="0">
                    <a:solidFill>
                      <a:srgbClr val="76B53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23,9 %</a:t>
                </a:r>
              </a:p>
            </p:txBody>
          </p:sp>
          <p:sp>
            <p:nvSpPr>
              <p:cNvPr id="11" name="Textfeld 59"/>
              <p:cNvSpPr txBox="1"/>
              <p:nvPr/>
            </p:nvSpPr>
            <p:spPr>
              <a:xfrm>
                <a:off x="7611197" y="4398462"/>
                <a:ext cx="670186" cy="248858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AT" sz="10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-60,1 %</a:t>
                </a: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7005107" y="2943224"/>
                <a:ext cx="1529146" cy="1600201"/>
                <a:chOff x="7005107" y="2943224"/>
                <a:chExt cx="1529146" cy="1600201"/>
              </a:xfrm>
            </p:grpSpPr>
            <p:sp>
              <p:nvSpPr>
                <p:cNvPr id="14" name="Ellipse 13"/>
                <p:cNvSpPr/>
                <p:nvPr/>
              </p:nvSpPr>
              <p:spPr>
                <a:xfrm>
                  <a:off x="7274253" y="3076041"/>
                  <a:ext cx="1260000" cy="1260000"/>
                </a:xfrm>
                <a:prstGeom prst="ellipse">
                  <a:avLst/>
                </a:prstGeom>
                <a:solidFill>
                  <a:srgbClr val="D5DAE1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de-AT" sz="1100" dirty="0"/>
                </a:p>
              </p:txBody>
            </p:sp>
            <p:sp>
              <p:nvSpPr>
                <p:cNvPr id="15" name="Ellipse 14"/>
                <p:cNvSpPr/>
                <p:nvPr/>
              </p:nvSpPr>
              <p:spPr>
                <a:xfrm>
                  <a:off x="7651396" y="3435261"/>
                  <a:ext cx="540000" cy="540000"/>
                </a:xfrm>
                <a:prstGeom prst="ellipse">
                  <a:avLst/>
                </a:prstGeom>
                <a:solidFill>
                  <a:srgbClr val="A8B5C4"/>
                </a:solidFill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de-AT" sz="1100" dirty="0"/>
                </a:p>
              </p:txBody>
            </p:sp>
            <p:cxnSp>
              <p:nvCxnSpPr>
                <p:cNvPr id="16" name="Gerade Verbindung mit Pfeil 15"/>
                <p:cNvCxnSpPr/>
                <p:nvPr/>
              </p:nvCxnSpPr>
              <p:spPr>
                <a:xfrm flipH="1" flipV="1">
                  <a:off x="7913913" y="3069901"/>
                  <a:ext cx="4079" cy="625772"/>
                </a:xfrm>
                <a:prstGeom prst="straightConnector1">
                  <a:avLst/>
                </a:prstGeom>
                <a:ln w="19050">
                  <a:solidFill>
                    <a:srgbClr val="76B531"/>
                  </a:solidFill>
                  <a:headEnd type="none" w="med" len="med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Gerade Verbindung mit Pfeil 16"/>
                <p:cNvCxnSpPr/>
                <p:nvPr/>
              </p:nvCxnSpPr>
              <p:spPr>
                <a:xfrm>
                  <a:off x="7913600" y="3723444"/>
                  <a:ext cx="620653" cy="0"/>
                </a:xfrm>
                <a:prstGeom prst="straightConnector1">
                  <a:avLst/>
                </a:prstGeom>
                <a:ln w="19050">
                  <a:solidFill>
                    <a:schemeClr val="accent5">
                      <a:lumMod val="25000"/>
                    </a:schemeClr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Gerade Verbindung mit Pfeil 17"/>
                <p:cNvCxnSpPr/>
                <p:nvPr/>
              </p:nvCxnSpPr>
              <p:spPr>
                <a:xfrm>
                  <a:off x="7913281" y="3732969"/>
                  <a:ext cx="319" cy="612000"/>
                </a:xfrm>
                <a:prstGeom prst="straightConnector1">
                  <a:avLst/>
                </a:prstGeom>
                <a:ln w="19050">
                  <a:solidFill>
                    <a:srgbClr val="C00000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Ellipse 18"/>
                <p:cNvSpPr/>
                <p:nvPr/>
              </p:nvSpPr>
              <p:spPr>
                <a:xfrm>
                  <a:off x="7880543" y="3686147"/>
                  <a:ext cx="72000" cy="72000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de-AT" sz="1100" dirty="0"/>
                </a:p>
              </p:txBody>
            </p:sp>
            <p:sp>
              <p:nvSpPr>
                <p:cNvPr id="20" name="Rechteck 19"/>
                <p:cNvSpPr/>
                <p:nvPr/>
              </p:nvSpPr>
              <p:spPr>
                <a:xfrm>
                  <a:off x="7005107" y="2943224"/>
                  <a:ext cx="897758" cy="160020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>
                  <a:softEdge rad="1270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dirty="0"/>
                </a:p>
              </p:txBody>
            </p:sp>
          </p:grpSp>
          <p:sp>
            <p:nvSpPr>
              <p:cNvPr id="13" name="Textfeld 58"/>
              <p:cNvSpPr txBox="1"/>
              <p:nvPr/>
            </p:nvSpPr>
            <p:spPr>
              <a:xfrm>
                <a:off x="8534253" y="3628543"/>
                <a:ext cx="619060" cy="229562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AT" sz="1000" b="1" dirty="0">
                    <a:solidFill>
                      <a:schemeClr val="accent5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16,0 %</a:t>
                </a:r>
              </a:p>
            </p:txBody>
          </p:sp>
        </p:grpSp>
        <p:sp>
          <p:nvSpPr>
            <p:cNvPr id="7" name="Textfeld 6"/>
            <p:cNvSpPr txBox="1"/>
            <p:nvPr/>
          </p:nvSpPr>
          <p:spPr>
            <a:xfrm>
              <a:off x="6611038" y="3710058"/>
              <a:ext cx="21240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100" b="1" dirty="0">
                  <a:latin typeface="Trebuchet MS" pitchFamily="34" charset="0"/>
                </a:rPr>
                <a:t>bisher = </a:t>
              </a:r>
            </a:p>
            <a:p>
              <a:r>
                <a:rPr lang="de-AT" sz="1100" dirty="0">
                  <a:latin typeface="Trebuchet MS" pitchFamily="34" charset="0"/>
                </a:rPr>
                <a:t>in den vergangenen 12 Monaten</a:t>
              </a: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6610624" y="4076762"/>
              <a:ext cx="2124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100" b="1" dirty="0">
                  <a:latin typeface="Trebuchet MS" pitchFamily="34" charset="0"/>
                </a:rPr>
                <a:t>erwartet = </a:t>
              </a:r>
            </a:p>
            <a:p>
              <a:r>
                <a:rPr lang="de-AT" sz="1100" dirty="0">
                  <a:latin typeface="Trebuchet MS" pitchFamily="34" charset="0"/>
                </a:rPr>
                <a:t>in den kommenden 12 Monaten</a:t>
              </a: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6585569" y="1131590"/>
              <a:ext cx="212496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100" b="1" dirty="0">
                  <a:latin typeface="Trebuchet MS" pitchFamily="34" charset="0"/>
                </a:rPr>
                <a:t>Saldo am Beispiel Gesamtumsatz bisher, </a:t>
              </a:r>
              <a:r>
                <a:rPr lang="de-AT" sz="1100" dirty="0">
                  <a:latin typeface="Trebuchet MS" pitchFamily="34" charset="0"/>
                </a:rPr>
                <a:t>Rundungsdifferenzen möglich: 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000" dirty="0">
                <a:solidFill>
                  <a:srgbClr val="D00000"/>
                </a:solidFill>
              </a:rPr>
              <a:t>Steirisches Konjunkturprofil: </a:t>
            </a:r>
            <a:r>
              <a:rPr lang="de-DE" sz="3000" dirty="0">
                <a:solidFill>
                  <a:schemeClr val="bg2">
                    <a:lumMod val="25000"/>
                  </a:schemeClr>
                </a:solidFill>
              </a:rPr>
              <a:t>Corona-Pandemie stürzt Wirtschaft in eine tiefe Rezession!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56F7BA0-B6EC-4A69-870B-E36CB69C07A3}" type="slidenum">
              <a:rPr lang="de-DE" smtClean="0"/>
              <a:pPr algn="r"/>
              <a:t>4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956" y="1690688"/>
            <a:ext cx="7208371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7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de-DE" sz="3300" dirty="0">
                <a:solidFill>
                  <a:srgbClr val="D00000"/>
                </a:solidFill>
              </a:rPr>
              <a:t>Forderungen</a:t>
            </a:r>
            <a:r>
              <a:rPr lang="de-DE" sz="3300" dirty="0"/>
              <a:t> </a:t>
            </a:r>
            <a:r>
              <a:rPr lang="de-DE" sz="3300" dirty="0">
                <a:solidFill>
                  <a:schemeClr val="bg2">
                    <a:lumMod val="25000"/>
                  </a:schemeClr>
                </a:solidFill>
              </a:rPr>
              <a:t>der Wirtschaft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38198" y="1825625"/>
            <a:ext cx="9720000" cy="435133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000" b="1" dirty="0">
                <a:solidFill>
                  <a:schemeClr val="bg2">
                    <a:lumMod val="25000"/>
                  </a:schemeClr>
                </a:solidFill>
              </a:rPr>
              <a:t>MEHR FAIRNESS: Vollständige Kosten-Entschädigung bei Quarantäne-Bescheiden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000" b="1" dirty="0">
                <a:solidFill>
                  <a:schemeClr val="bg2">
                    <a:lumMod val="25000"/>
                  </a:schemeClr>
                </a:solidFill>
              </a:rPr>
              <a:t>MEHR SICHERHEIT: Vertrauen aufbauen durch wirtschaftliche Hilfestellung</a:t>
            </a:r>
          </a:p>
          <a:p>
            <a:pPr lvl="1" indent="-279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1700" dirty="0">
                <a:solidFill>
                  <a:schemeClr val="bg2">
                    <a:lumMod val="25000"/>
                  </a:schemeClr>
                </a:solidFill>
              </a:rPr>
              <a:t>Weiterführung der wirtschaftlichen Unterstützungen (Härtefallfonds, Fixkostenzuschuss, Stundungen etc.)</a:t>
            </a:r>
          </a:p>
          <a:p>
            <a:pPr lvl="1" indent="-279400">
              <a:spcBef>
                <a:spcPts val="0"/>
              </a:spcBef>
              <a:spcAft>
                <a:spcPts val="600"/>
              </a:spcAft>
            </a:pPr>
            <a:r>
              <a:rPr lang="de-DE" sz="1700" dirty="0">
                <a:solidFill>
                  <a:schemeClr val="bg2">
                    <a:lumMod val="25000"/>
                  </a:schemeClr>
                </a:solidFill>
              </a:rPr>
              <a:t>Keine neuen Steuern und Belastungen, wie die Nova-Änderung</a:t>
            </a:r>
          </a:p>
          <a:p>
            <a:pPr lvl="1" indent="-279400">
              <a:spcBef>
                <a:spcPts val="0"/>
              </a:spcBef>
              <a:spcAft>
                <a:spcPts val="600"/>
              </a:spcAft>
            </a:pPr>
            <a:r>
              <a:rPr lang="de-DE" sz="1700" dirty="0">
                <a:solidFill>
                  <a:schemeClr val="bg2">
                    <a:lumMod val="25000"/>
                  </a:schemeClr>
                </a:solidFill>
              </a:rPr>
              <a:t>Klare und nachvollziehbare Regelungen und Perspektiven in Bezug auf Corona-Regelungen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000" b="1" dirty="0">
                <a:solidFill>
                  <a:schemeClr val="bg2">
                    <a:lumMod val="25000"/>
                  </a:schemeClr>
                </a:solidFill>
              </a:rPr>
              <a:t>MEHR INNOVATION: Gezielte Maßnahmen als Motor des Aufschwungs</a:t>
            </a:r>
          </a:p>
          <a:p>
            <a:pPr lvl="1" indent="-279400">
              <a:spcBef>
                <a:spcPts val="0"/>
              </a:spcBef>
              <a:spcAft>
                <a:spcPts val="600"/>
              </a:spcAft>
            </a:pPr>
            <a:r>
              <a:rPr lang="de-DE" sz="1700" dirty="0">
                <a:solidFill>
                  <a:schemeClr val="bg2">
                    <a:lumMod val="25000"/>
                  </a:schemeClr>
                </a:solidFill>
              </a:rPr>
              <a:t>Wiedereinführung des Investitionsfreibetrages</a:t>
            </a:r>
          </a:p>
          <a:p>
            <a:pPr lvl="1" indent="-279400">
              <a:spcBef>
                <a:spcPts val="0"/>
              </a:spcBef>
              <a:spcAft>
                <a:spcPts val="600"/>
              </a:spcAft>
            </a:pPr>
            <a:r>
              <a:rPr lang="de-DE" sz="1700" dirty="0">
                <a:solidFill>
                  <a:schemeClr val="bg2">
                    <a:lumMod val="25000"/>
                  </a:schemeClr>
                </a:solidFill>
              </a:rPr>
              <a:t>Digitalisierungsinfrastruktur vorantreiben: Breitbandausbau gehört forciert </a:t>
            </a:r>
          </a:p>
          <a:p>
            <a:pPr lvl="1" indent="-279400">
              <a:spcBef>
                <a:spcPts val="0"/>
              </a:spcBef>
              <a:spcAft>
                <a:spcPts val="600"/>
              </a:spcAft>
            </a:pPr>
            <a:r>
              <a:rPr lang="de-DE" sz="1700" dirty="0">
                <a:solidFill>
                  <a:schemeClr val="bg2">
                    <a:lumMod val="25000"/>
                  </a:schemeClr>
                </a:solidFill>
              </a:rPr>
              <a:t>Digital Innovation Hub-Süd implementieren</a:t>
            </a:r>
          </a:p>
          <a:p>
            <a:pPr marL="358775" lvl="1" indent="-358775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000" b="1" dirty="0">
                <a:solidFill>
                  <a:schemeClr val="bg2">
                    <a:lumMod val="25000"/>
                  </a:schemeClr>
                </a:solidFill>
              </a:rPr>
              <a:t>MEHR KONJUNKTURIMPULSE: Zusätzliche Maßnahmen der öffentlichen Hand</a:t>
            </a:r>
            <a:endParaRPr lang="de-DE" sz="1700" dirty="0">
              <a:solidFill>
                <a:schemeClr val="bg2">
                  <a:lumMod val="25000"/>
                </a:schemeClr>
              </a:solidFill>
            </a:endParaRPr>
          </a:p>
          <a:p>
            <a:pPr lvl="1" indent="-279400">
              <a:spcBef>
                <a:spcPts val="0"/>
              </a:spcBef>
              <a:spcAft>
                <a:spcPts val="600"/>
              </a:spcAft>
            </a:pPr>
            <a:r>
              <a:rPr lang="de-DE" sz="1700" dirty="0">
                <a:solidFill>
                  <a:schemeClr val="bg2">
                    <a:lumMod val="25000"/>
                  </a:schemeClr>
                </a:solidFill>
              </a:rPr>
              <a:t>Thermische und energetische Sanierung förderungstechnisch und steuerlich vorantreiben</a:t>
            </a:r>
          </a:p>
          <a:p>
            <a:pPr lvl="1" indent="-279400">
              <a:spcBef>
                <a:spcPts val="0"/>
              </a:spcBef>
              <a:spcAft>
                <a:spcPts val="600"/>
              </a:spcAft>
            </a:pPr>
            <a:r>
              <a:rPr lang="de-DE" sz="1700" dirty="0">
                <a:solidFill>
                  <a:schemeClr val="bg2">
                    <a:lumMod val="25000"/>
                  </a:schemeClr>
                </a:solidFill>
              </a:rPr>
              <a:t>Schwellenwertverordnung temporal auf 300.000 Euro anpassen</a:t>
            </a:r>
          </a:p>
          <a:p>
            <a:pPr lvl="1" indent="-279400">
              <a:spcBef>
                <a:spcPts val="0"/>
              </a:spcBef>
              <a:spcAft>
                <a:spcPts val="600"/>
              </a:spcAft>
            </a:pPr>
            <a:r>
              <a:rPr lang="de-DE" sz="1700" dirty="0">
                <a:solidFill>
                  <a:schemeClr val="bg2">
                    <a:lumMod val="25000"/>
                  </a:schemeClr>
                </a:solidFill>
              </a:rPr>
              <a:t>Zusätzliche Milliarde für kommunales Investitionsprogramm</a:t>
            </a:r>
          </a:p>
          <a:p>
            <a:pPr marL="811213" lvl="2" indent="-358775">
              <a:spcBef>
                <a:spcPts val="600"/>
              </a:spcBef>
              <a:spcAft>
                <a:spcPts val="600"/>
              </a:spcAft>
            </a:pPr>
            <a:endParaRPr lang="de-DE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56F7BA0-B6EC-4A69-870B-E36CB69C07A3}" type="slidenum">
              <a:rPr lang="de-DE" smtClean="0"/>
              <a:pPr algn="r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45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000" dirty="0">
                <a:solidFill>
                  <a:srgbClr val="D00000"/>
                </a:solidFill>
              </a:rPr>
              <a:t>Gesamtumsatz: </a:t>
            </a:r>
            <a:r>
              <a:rPr lang="de-DE" sz="3000" dirty="0">
                <a:solidFill>
                  <a:schemeClr val="bg2">
                    <a:lumMod val="25000"/>
                  </a:schemeClr>
                </a:solidFill>
              </a:rPr>
              <a:t>Negative Geschäftserwartungen wurden bestätigt, aber Trendpfeil nach oben!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56F7BA0-B6EC-4A69-870B-E36CB69C07A3}" type="slidenum">
              <a:rPr lang="de-DE" smtClean="0"/>
              <a:pPr algn="r"/>
              <a:t>6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00" y="1692000"/>
            <a:ext cx="9518644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4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pieren 37"/>
          <p:cNvGrpSpPr/>
          <p:nvPr/>
        </p:nvGrpSpPr>
        <p:grpSpPr>
          <a:xfrm>
            <a:off x="7390893" y="2079221"/>
            <a:ext cx="2929181" cy="3585609"/>
            <a:chOff x="7390893" y="2079221"/>
            <a:chExt cx="2929181" cy="3585609"/>
          </a:xfrm>
        </p:grpSpPr>
        <p:grpSp>
          <p:nvGrpSpPr>
            <p:cNvPr id="22" name="Gruppieren 21"/>
            <p:cNvGrpSpPr/>
            <p:nvPr/>
          </p:nvGrpSpPr>
          <p:grpSpPr>
            <a:xfrm>
              <a:off x="7390893" y="2955390"/>
              <a:ext cx="2248399" cy="1828240"/>
              <a:chOff x="7057280" y="2819080"/>
              <a:chExt cx="2096033" cy="1828240"/>
            </a:xfrm>
          </p:grpSpPr>
          <p:sp>
            <p:nvSpPr>
              <p:cNvPr id="26" name="Textfeld 58"/>
              <p:cNvSpPr txBox="1"/>
              <p:nvPr/>
            </p:nvSpPr>
            <p:spPr>
              <a:xfrm>
                <a:off x="7707301" y="2819080"/>
                <a:ext cx="645059" cy="229562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AT" sz="1000" b="1" dirty="0">
                    <a:solidFill>
                      <a:srgbClr val="76B53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26,4 %</a:t>
                </a:r>
              </a:p>
            </p:txBody>
          </p:sp>
          <p:sp>
            <p:nvSpPr>
              <p:cNvPr id="27" name="Textfeld 59"/>
              <p:cNvSpPr txBox="1"/>
              <p:nvPr/>
            </p:nvSpPr>
            <p:spPr>
              <a:xfrm>
                <a:off x="7611197" y="4398462"/>
                <a:ext cx="670186" cy="248858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AT" sz="10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-56,1 %</a:t>
                </a:r>
              </a:p>
            </p:txBody>
          </p:sp>
          <p:grpSp>
            <p:nvGrpSpPr>
              <p:cNvPr id="28" name="Gruppieren 27"/>
              <p:cNvGrpSpPr/>
              <p:nvPr/>
            </p:nvGrpSpPr>
            <p:grpSpPr>
              <a:xfrm>
                <a:off x="7057280" y="2943223"/>
                <a:ext cx="1476973" cy="1600201"/>
                <a:chOff x="7057280" y="2943223"/>
                <a:chExt cx="1476973" cy="1600201"/>
              </a:xfrm>
            </p:grpSpPr>
            <p:sp>
              <p:nvSpPr>
                <p:cNvPr id="30" name="Ellipse 29"/>
                <p:cNvSpPr/>
                <p:nvPr/>
              </p:nvSpPr>
              <p:spPr>
                <a:xfrm>
                  <a:off x="7274253" y="3076041"/>
                  <a:ext cx="1260000" cy="1260000"/>
                </a:xfrm>
                <a:prstGeom prst="ellipse">
                  <a:avLst/>
                </a:prstGeom>
                <a:solidFill>
                  <a:srgbClr val="D5DAE1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de-AT" sz="1100" dirty="0"/>
                </a:p>
              </p:txBody>
            </p:sp>
            <p:sp>
              <p:nvSpPr>
                <p:cNvPr id="31" name="Ellipse 30"/>
                <p:cNvSpPr/>
                <p:nvPr/>
              </p:nvSpPr>
              <p:spPr>
                <a:xfrm>
                  <a:off x="7651396" y="3435261"/>
                  <a:ext cx="540000" cy="540000"/>
                </a:xfrm>
                <a:prstGeom prst="ellipse">
                  <a:avLst/>
                </a:prstGeom>
                <a:solidFill>
                  <a:srgbClr val="A8B5C4"/>
                </a:solidFill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de-AT" sz="1100" dirty="0"/>
                </a:p>
              </p:txBody>
            </p:sp>
            <p:cxnSp>
              <p:nvCxnSpPr>
                <p:cNvPr id="32" name="Gerade Verbindung mit Pfeil 31"/>
                <p:cNvCxnSpPr/>
                <p:nvPr/>
              </p:nvCxnSpPr>
              <p:spPr>
                <a:xfrm flipH="1" flipV="1">
                  <a:off x="7913913" y="3069901"/>
                  <a:ext cx="4079" cy="625772"/>
                </a:xfrm>
                <a:prstGeom prst="straightConnector1">
                  <a:avLst/>
                </a:prstGeom>
                <a:ln w="19050">
                  <a:solidFill>
                    <a:srgbClr val="76B531"/>
                  </a:solidFill>
                  <a:headEnd type="none" w="med" len="med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Gerade Verbindung mit Pfeil 32"/>
                <p:cNvCxnSpPr/>
                <p:nvPr/>
              </p:nvCxnSpPr>
              <p:spPr>
                <a:xfrm>
                  <a:off x="7913600" y="3723444"/>
                  <a:ext cx="620653" cy="0"/>
                </a:xfrm>
                <a:prstGeom prst="straightConnector1">
                  <a:avLst/>
                </a:prstGeom>
                <a:ln w="19050">
                  <a:solidFill>
                    <a:schemeClr val="accent5">
                      <a:lumMod val="25000"/>
                    </a:schemeClr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Gerade Verbindung mit Pfeil 33"/>
                <p:cNvCxnSpPr/>
                <p:nvPr/>
              </p:nvCxnSpPr>
              <p:spPr>
                <a:xfrm>
                  <a:off x="7913281" y="3732969"/>
                  <a:ext cx="319" cy="612000"/>
                </a:xfrm>
                <a:prstGeom prst="straightConnector1">
                  <a:avLst/>
                </a:prstGeom>
                <a:ln w="19050">
                  <a:solidFill>
                    <a:srgbClr val="C00000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Ellipse 34"/>
                <p:cNvSpPr/>
                <p:nvPr/>
              </p:nvSpPr>
              <p:spPr>
                <a:xfrm>
                  <a:off x="7880543" y="3686147"/>
                  <a:ext cx="72000" cy="72000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de-AT" sz="1100" dirty="0"/>
                </a:p>
              </p:txBody>
            </p:sp>
            <p:sp>
              <p:nvSpPr>
                <p:cNvPr id="36" name="Rechteck 35"/>
                <p:cNvSpPr/>
                <p:nvPr/>
              </p:nvSpPr>
              <p:spPr>
                <a:xfrm>
                  <a:off x="7057280" y="2943223"/>
                  <a:ext cx="897757" cy="160020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>
                  <a:softEdge rad="1270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dirty="0"/>
                </a:p>
              </p:txBody>
            </p:sp>
          </p:grpSp>
          <p:sp>
            <p:nvSpPr>
              <p:cNvPr id="29" name="Textfeld 58"/>
              <p:cNvSpPr txBox="1"/>
              <p:nvPr/>
            </p:nvSpPr>
            <p:spPr>
              <a:xfrm>
                <a:off x="8534253" y="3628543"/>
                <a:ext cx="619060" cy="229562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AT" sz="1000" b="1" dirty="0">
                    <a:solidFill>
                      <a:schemeClr val="accent5">
                        <a:lumMod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17,4 %</a:t>
                </a:r>
              </a:p>
            </p:txBody>
          </p:sp>
        </p:grpSp>
        <p:sp>
          <p:nvSpPr>
            <p:cNvPr id="23" name="Textfeld 22"/>
            <p:cNvSpPr txBox="1"/>
            <p:nvPr/>
          </p:nvSpPr>
          <p:spPr>
            <a:xfrm>
              <a:off x="8041675" y="4867239"/>
              <a:ext cx="227839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100" b="1" dirty="0">
                  <a:latin typeface="Trebuchet MS" pitchFamily="34" charset="0"/>
                </a:rPr>
                <a:t>bisher = </a:t>
              </a:r>
            </a:p>
            <a:p>
              <a:r>
                <a:rPr lang="de-AT" sz="1100" dirty="0">
                  <a:latin typeface="Trebuchet MS" pitchFamily="34" charset="0"/>
                </a:rPr>
                <a:t>in den vergangenen 12 Monaten</a:t>
              </a: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8041231" y="5233943"/>
              <a:ext cx="227839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100" b="1" dirty="0">
                  <a:latin typeface="Trebuchet MS" pitchFamily="34" charset="0"/>
                </a:rPr>
                <a:t>erwartet = </a:t>
              </a:r>
            </a:p>
            <a:p>
              <a:r>
                <a:rPr lang="de-AT" sz="1100" dirty="0">
                  <a:latin typeface="Trebuchet MS" pitchFamily="34" charset="0"/>
                </a:rPr>
                <a:t>in den kommenden 12 Monaten</a:t>
              </a: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8014354" y="2079221"/>
              <a:ext cx="22794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100" b="1" dirty="0">
                  <a:latin typeface="Trebuchet MS" pitchFamily="34" charset="0"/>
                </a:rPr>
                <a:t>Saldo am Beispiel des bisherigen Gesamtumsatzes der Kleinunternehmen, </a:t>
              </a:r>
              <a:r>
                <a:rPr lang="de-AT" sz="1100" dirty="0">
                  <a:latin typeface="Trebuchet MS" pitchFamily="34" charset="0"/>
                </a:rPr>
                <a:t>Rundungsdifferenzen möglich: 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AT" sz="3000" dirty="0">
                <a:solidFill>
                  <a:srgbClr val="D00000"/>
                </a:solidFill>
              </a:rPr>
              <a:t>Gesamtumsatz nach Betriebsgrößenklassen: </a:t>
            </a:r>
            <a:r>
              <a:rPr lang="de-AT" sz="3000" dirty="0">
                <a:solidFill>
                  <a:schemeClr val="bg2">
                    <a:lumMod val="25000"/>
                  </a:schemeClr>
                </a:solidFill>
              </a:rPr>
              <a:t>Besondere Betroffenheit im Bereich der Großbetriebe!</a:t>
            </a:r>
            <a:endParaRPr lang="de-DE" sz="3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56F7BA0-B6EC-4A69-870B-E36CB69C07A3}" type="slidenum">
              <a:rPr lang="de-DE" smtClean="0"/>
              <a:pPr algn="r"/>
              <a:t>7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336" y="1834415"/>
            <a:ext cx="666994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7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000" dirty="0">
                <a:solidFill>
                  <a:srgbClr val="D00000"/>
                </a:solidFill>
              </a:rPr>
              <a:t>Investitionen: </a:t>
            </a:r>
            <a:r>
              <a:rPr lang="de-DE" sz="3000" dirty="0">
                <a:solidFill>
                  <a:schemeClr val="bg2">
                    <a:lumMod val="25000"/>
                  </a:schemeClr>
                </a:solidFill>
              </a:rPr>
              <a:t>Zurückhaltung, bisheriger Rückgang aber nicht so stark wie erwartet!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56F7BA0-B6EC-4A69-870B-E36CB69C07A3}" type="slidenum">
              <a:rPr lang="de-DE" smtClean="0"/>
              <a:pPr algn="r"/>
              <a:t>8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00" y="1692000"/>
            <a:ext cx="9534805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6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000" dirty="0">
                <a:solidFill>
                  <a:srgbClr val="D00000"/>
                </a:solidFill>
              </a:rPr>
              <a:t>Investitionen nach Betriebsgrößenklassen: </a:t>
            </a:r>
            <a:br>
              <a:rPr lang="de-AT" sz="3000" dirty="0">
                <a:solidFill>
                  <a:srgbClr val="D00000"/>
                </a:solidFill>
              </a:rPr>
            </a:br>
            <a:r>
              <a:rPr lang="de-AT" sz="3000" dirty="0">
                <a:solidFill>
                  <a:schemeClr val="bg2">
                    <a:lumMod val="25000"/>
                  </a:schemeClr>
                </a:solidFill>
              </a:rPr>
              <a:t>Mittelunternehmen investieren in ihre Zukunft!</a:t>
            </a:r>
            <a:endParaRPr lang="de-DE" sz="3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56F7BA0-B6EC-4A69-870B-E36CB69C07A3}" type="slidenum">
              <a:rPr lang="de-DE" smtClean="0"/>
              <a:pPr algn="r"/>
              <a:t>9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763" y="1863519"/>
            <a:ext cx="6780874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8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471</Words>
  <Application>Microsoft Macintosh PowerPoint</Application>
  <PresentationFormat>Breitbild</PresentationFormat>
  <Paragraphs>87</Paragraphs>
  <Slides>17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3" baseType="lpstr">
      <vt:lpstr>Arial</vt:lpstr>
      <vt:lpstr>Calibri</vt:lpstr>
      <vt:lpstr>Symbol</vt:lpstr>
      <vt:lpstr>Trebuchet MS</vt:lpstr>
      <vt:lpstr>Wingdings</vt:lpstr>
      <vt:lpstr>Office</vt:lpstr>
      <vt:lpstr>Wirtschaftsbarometer Steiermark</vt:lpstr>
      <vt:lpstr>Wirtschaftsklima: Befürchtungen haben sich bewahrheitet, Stimmungstief dürfte erreicht sein!</vt:lpstr>
      <vt:lpstr>Wirtschaftsklima: Befürchtungen haben sich bewahrheitet, Stimmungstief dürfte erreicht sein!</vt:lpstr>
      <vt:lpstr>Steirisches Konjunkturprofil: Corona-Pandemie stürzt Wirtschaft in eine tiefe Rezession!</vt:lpstr>
      <vt:lpstr>Forderungen der Wirtschaft</vt:lpstr>
      <vt:lpstr>Gesamtumsatz: Negative Geschäftserwartungen wurden bestätigt, aber Trendpfeil nach oben!</vt:lpstr>
      <vt:lpstr>Gesamtumsatz nach Betriebsgrößenklassen: Besondere Betroffenheit im Bereich der Großbetriebe!</vt:lpstr>
      <vt:lpstr>Investitionen: Zurückhaltung, bisheriger Rückgang aber nicht so stark wie erwartet!</vt:lpstr>
      <vt:lpstr>Investitionen nach Betriebsgrößenklassen:  Mittelunternehmen investieren in ihre Zukunft!</vt:lpstr>
      <vt:lpstr>Beschäftigung: Heimischer Arbeitsmarkt massiv  unter Druck!</vt:lpstr>
      <vt:lpstr>Beschäftigung nach Betriebsgrößenklassen:  Personalabbau vor allem im KMU-Bereich zu verorten!</vt:lpstr>
      <vt:lpstr>Exportumsatz: Erste positive Signale aus dem Außenhandel!</vt:lpstr>
      <vt:lpstr>Wiedererlangung des Vorkrisenniveaus: Erholung wird in vielen Fällen (44%) bis zu drei Jahre dauern!</vt:lpstr>
      <vt:lpstr>Corona-Maßnahmen: Investitionsprämie zeigt Wirkung!</vt:lpstr>
      <vt:lpstr>Corona-Maßnahmen: Investitionsprämie zeigt Wirkung!</vt:lpstr>
      <vt:lpstr>Forderungen der Wirtschaft</vt:lpstr>
      <vt:lpstr>PowerPoint-Präsentation</vt:lpstr>
    </vt:vector>
  </TitlesOfParts>
  <Company>Wirtschaftskammer Steiermark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Schedifka Philipp Mag., WKST, Praes</dc:creator>
  <cp:lastModifiedBy>Lugger Mario Mag. WKST, MM</cp:lastModifiedBy>
  <cp:revision>314</cp:revision>
  <cp:lastPrinted>2020-06-30T06:53:31Z</cp:lastPrinted>
  <dcterms:created xsi:type="dcterms:W3CDTF">2018-10-23T12:07:28Z</dcterms:created>
  <dcterms:modified xsi:type="dcterms:W3CDTF">2020-12-11T11:36:59Z</dcterms:modified>
</cp:coreProperties>
</file>