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9" r:id="rId2"/>
    <p:sldId id="354" r:id="rId3"/>
    <p:sldId id="367" r:id="rId4"/>
    <p:sldId id="368" r:id="rId5"/>
    <p:sldId id="369" r:id="rId6"/>
    <p:sldId id="370" r:id="rId7"/>
    <p:sldId id="371" r:id="rId8"/>
    <p:sldId id="373" r:id="rId9"/>
    <p:sldId id="374" r:id="rId10"/>
    <p:sldId id="375" r:id="rId11"/>
    <p:sldId id="376" r:id="rId12"/>
    <p:sldId id="377" r:id="rId13"/>
    <p:sldId id="378" r:id="rId14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AB96"/>
    <a:srgbClr val="D3E5DE"/>
    <a:srgbClr val="99C1B2"/>
    <a:srgbClr val="FFF3F3"/>
    <a:srgbClr val="FFEBEB"/>
    <a:srgbClr val="FF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96395" autoAdjust="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outlineViewPr>
    <p:cViewPr>
      <p:scale>
        <a:sx n="33" d="100"/>
        <a:sy n="33" d="100"/>
      </p:scale>
      <p:origin x="0" y="-1272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6247" cy="495617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828" y="4"/>
            <a:ext cx="2946246" cy="495617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F7594647-0596-483D-9A69-68D6BC345755}" type="datetimeFigureOut">
              <a:rPr lang="de-DE" smtClean="0"/>
              <a:t>19.11.2020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5" y="9377048"/>
            <a:ext cx="2946247" cy="495617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828" y="9377048"/>
            <a:ext cx="2946246" cy="495617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D35ACF19-E74C-48B5-A668-7118CF80829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5170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5348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73819331-8841-49CC-BCB7-BE058F01D92F}" type="datetimeFigureOut">
              <a:rPr lang="de-DE" smtClean="0"/>
              <a:t>19.11.2020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5" tIns="45533" rIns="91065" bIns="45533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51223"/>
            <a:ext cx="5438140" cy="3887361"/>
          </a:xfrm>
          <a:prstGeom prst="rect">
            <a:avLst/>
          </a:prstGeom>
        </p:spPr>
        <p:txBody>
          <a:bodyPr vert="horz" lIns="91065" tIns="45533" rIns="91065" bIns="45533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21"/>
            <a:ext cx="2945659" cy="495347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377321"/>
            <a:ext cx="2945659" cy="495347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037FF71E-99AE-4562-A51A-7279DAD223B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014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953144" cy="2387600"/>
          </a:xfrm>
        </p:spPr>
        <p:txBody>
          <a:bodyPr anchor="b"/>
          <a:lstStyle>
            <a:lvl1pPr algn="ctr">
              <a:defRPr sz="600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953144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59978" y="166437"/>
            <a:ext cx="1343025" cy="2105863"/>
          </a:xfrm>
          <a:prstGeom prst="rect">
            <a:avLst/>
          </a:prstGeom>
        </p:spPr>
      </p:pic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88000" y="6172199"/>
            <a:ext cx="8339137" cy="4896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Vortragende/r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01883" y="6356350"/>
            <a:ext cx="1201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de-DE" sz="100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004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6000" y="1956987"/>
            <a:ext cx="9249690" cy="1553013"/>
          </a:xfrm>
        </p:spPr>
        <p:txBody>
          <a:bodyPr anchor="b">
            <a:noAutofit/>
          </a:bodyPr>
          <a:lstStyle>
            <a:lvl1pPr>
              <a:defRPr sz="5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1"/>
          </p:nvPr>
        </p:nvSpPr>
        <p:spPr>
          <a:xfrm>
            <a:off x="1235999" y="3707542"/>
            <a:ext cx="9249690" cy="479425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01883" y="6356350"/>
            <a:ext cx="1201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de-DE" sz="100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130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9720000" cy="4351338"/>
          </a:xfrm>
        </p:spPr>
        <p:txBody>
          <a:bodyPr/>
          <a:lstStyle>
            <a:lvl1pPr marL="358775" indent="-358775">
              <a:buClr>
                <a:srgbClr val="C00000"/>
              </a:buClr>
              <a:buFont typeface="Wingdings" panose="05000000000000000000" pitchFamily="2" charset="2"/>
              <a:buChar char="§"/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 marL="803275" indent="-346075">
              <a:buClr>
                <a:srgbClr val="C00000"/>
              </a:buClr>
              <a:buFont typeface="Symbol" panose="05050102010706020507" pitchFamily="18" charset="2"/>
              <a:buChar char="-"/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 marL="1255713" indent="-341313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marL="1614488" indent="-242888">
              <a:buClr>
                <a:schemeClr val="tx2">
                  <a:lumMod val="60000"/>
                  <a:lumOff val="40000"/>
                </a:schemeClr>
              </a:buClr>
              <a:buFont typeface="Symbol" panose="05050102010706020507" pitchFamily="18" charset="2"/>
              <a:buChar char="-"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 marL="2058988" indent="-230188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59978" y="166437"/>
            <a:ext cx="1343025" cy="2105863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200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01883" y="6356350"/>
            <a:ext cx="1201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de-DE" sz="100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783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59978" y="166437"/>
            <a:ext cx="1343025" cy="2105863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200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01883" y="6356350"/>
            <a:ext cx="1201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de-DE" sz="100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852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4752000" cy="4351338"/>
          </a:xfrm>
        </p:spPr>
        <p:txBody>
          <a:bodyPr/>
          <a:lstStyle>
            <a:lvl1pPr marL="358775" indent="-358775">
              <a:buClr>
                <a:srgbClr val="C00000"/>
              </a:buClr>
              <a:buFont typeface="Wingdings" panose="05000000000000000000" pitchFamily="2" charset="2"/>
              <a:buChar char="§"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803275" indent="-346075">
              <a:buClr>
                <a:srgbClr val="C00000"/>
              </a:buClr>
              <a:buFont typeface="Symbol" panose="05050102010706020507" pitchFamily="18" charset="2"/>
              <a:buChar char="-"/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 marL="1255713" indent="-341313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</a:defRPr>
            </a:lvl3pPr>
            <a:lvl4pPr marL="1614488" indent="-242888">
              <a:buClr>
                <a:schemeClr val="tx2">
                  <a:lumMod val="60000"/>
                  <a:lumOff val="40000"/>
                </a:schemeClr>
              </a:buClr>
              <a:buFont typeface="Symbol" panose="05050102010706020507" pitchFamily="18" charset="2"/>
              <a:buChar char="-"/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 marL="2058988" indent="-230188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40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59978" y="166437"/>
            <a:ext cx="1343025" cy="2105863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200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01883" y="6356350"/>
            <a:ext cx="1201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de-DE" sz="100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0"/>
          </p:nvPr>
        </p:nvSpPr>
        <p:spPr>
          <a:xfrm>
            <a:off x="5807788" y="1825625"/>
            <a:ext cx="4752000" cy="4351338"/>
          </a:xfrm>
        </p:spPr>
        <p:txBody>
          <a:bodyPr/>
          <a:lstStyle>
            <a:lvl1pPr marL="358775" indent="-358775">
              <a:buClr>
                <a:srgbClr val="C00000"/>
              </a:buClr>
              <a:buFont typeface="Wingdings" panose="05000000000000000000" pitchFamily="2" charset="2"/>
              <a:buChar char="§"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803275" indent="-346075">
              <a:buClr>
                <a:srgbClr val="C00000"/>
              </a:buClr>
              <a:buFont typeface="Symbol" panose="05050102010706020507" pitchFamily="18" charset="2"/>
              <a:buChar char="-"/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 marL="1255713" indent="-341313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</a:defRPr>
            </a:lvl3pPr>
            <a:lvl4pPr marL="1614488" indent="-242888">
              <a:buClr>
                <a:schemeClr val="tx2">
                  <a:lumMod val="60000"/>
                  <a:lumOff val="40000"/>
                </a:schemeClr>
              </a:buClr>
              <a:buFont typeface="Symbol" panose="05050102010706020507" pitchFamily="18" charset="2"/>
              <a:buChar char="-"/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 marL="2058988" indent="-230188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40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499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200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752000" cy="823912"/>
          </a:xfrm>
        </p:spPr>
        <p:txBody>
          <a:bodyPr anchor="b">
            <a:noAutofit/>
          </a:bodyPr>
          <a:lstStyle>
            <a:lvl1pPr marL="0" indent="0">
              <a:buNone/>
              <a:defRPr sz="26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813275" y="1681163"/>
            <a:ext cx="4752000" cy="823912"/>
          </a:xfrm>
        </p:spPr>
        <p:txBody>
          <a:bodyPr anchor="b">
            <a:noAutofit/>
          </a:bodyPr>
          <a:lstStyle>
            <a:lvl1pPr marL="0" indent="0">
              <a:buNone/>
              <a:defRPr sz="26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de-DE" smtClean="0"/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59978" y="166437"/>
            <a:ext cx="1343025" cy="2105863"/>
          </a:xfrm>
          <a:prstGeom prst="rect">
            <a:avLst/>
          </a:prstGeom>
        </p:spPr>
      </p:pic>
      <p:sp>
        <p:nvSpPr>
          <p:cNvPr id="11" name="Inhaltsplatzhalter 2"/>
          <p:cNvSpPr>
            <a:spLocks noGrp="1"/>
          </p:cNvSpPr>
          <p:nvPr>
            <p:ph idx="13"/>
          </p:nvPr>
        </p:nvSpPr>
        <p:spPr>
          <a:xfrm>
            <a:off x="838199" y="2505075"/>
            <a:ext cx="4752000" cy="3671888"/>
          </a:xfrm>
        </p:spPr>
        <p:txBody>
          <a:bodyPr/>
          <a:lstStyle>
            <a:lvl1pPr marL="358775" indent="-358775">
              <a:buClr>
                <a:srgbClr val="C00000"/>
              </a:buClr>
              <a:buFont typeface="Wingdings" panose="05000000000000000000" pitchFamily="2" charset="2"/>
              <a:buChar char="§"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803275" indent="-346075">
              <a:buClr>
                <a:srgbClr val="C00000"/>
              </a:buClr>
              <a:buFont typeface="Symbol" panose="05050102010706020507" pitchFamily="18" charset="2"/>
              <a:buChar char="-"/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 marL="1255713" indent="-341313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</a:defRPr>
            </a:lvl3pPr>
            <a:lvl4pPr marL="1614488" indent="-242888">
              <a:buClr>
                <a:schemeClr val="tx2">
                  <a:lumMod val="60000"/>
                  <a:lumOff val="40000"/>
                </a:schemeClr>
              </a:buClr>
              <a:buFont typeface="Symbol" panose="05050102010706020507" pitchFamily="18" charset="2"/>
              <a:buChar char="-"/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 marL="2058988" indent="-230188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40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0"/>
          </p:nvPr>
        </p:nvSpPr>
        <p:spPr>
          <a:xfrm>
            <a:off x="5807788" y="2505075"/>
            <a:ext cx="4752000" cy="3671888"/>
          </a:xfrm>
        </p:spPr>
        <p:txBody>
          <a:bodyPr/>
          <a:lstStyle>
            <a:lvl1pPr marL="358775" indent="-358775">
              <a:buClr>
                <a:srgbClr val="C00000"/>
              </a:buClr>
              <a:buFont typeface="Wingdings" panose="05000000000000000000" pitchFamily="2" charset="2"/>
              <a:buChar char="§"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803275" indent="-346075">
              <a:buClr>
                <a:srgbClr val="C00000"/>
              </a:buClr>
              <a:buFont typeface="Symbol" panose="05050102010706020507" pitchFamily="18" charset="2"/>
              <a:buChar char="-"/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 marL="1255713" indent="-341313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</a:defRPr>
            </a:lvl3pPr>
            <a:lvl4pPr marL="1614488" indent="-242888">
              <a:buClr>
                <a:schemeClr val="tx2">
                  <a:lumMod val="60000"/>
                  <a:lumOff val="40000"/>
                </a:schemeClr>
              </a:buClr>
              <a:buFont typeface="Symbol" panose="05050102010706020507" pitchFamily="18" charset="2"/>
              <a:buChar char="-"/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 marL="2058988" indent="-230188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40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938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59977" y="6356350"/>
            <a:ext cx="1343025" cy="365125"/>
          </a:xfrm>
        </p:spPr>
        <p:txBody>
          <a:bodyPr vert="horz" lIns="91440" tIns="45720" rIns="91440" bIns="45720" rtlCol="0" anchor="ctr"/>
          <a:lstStyle>
            <a:lvl1pPr>
              <a:defRPr lang="de-DE" smtClean="0"/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59978" y="166437"/>
            <a:ext cx="1343025" cy="2105863"/>
          </a:xfrm>
          <a:prstGeom prst="rect">
            <a:avLst/>
          </a:prstGeom>
        </p:spPr>
      </p:pic>
      <p:sp>
        <p:nvSpPr>
          <p:cNvPr id="7" name="Inhaltsplatzhalter 3"/>
          <p:cNvSpPr>
            <a:spLocks noGrp="1"/>
          </p:cNvSpPr>
          <p:nvPr>
            <p:ph sz="half" idx="2"/>
          </p:nvPr>
        </p:nvSpPr>
        <p:spPr>
          <a:xfrm>
            <a:off x="0" y="-1"/>
            <a:ext cx="6084606" cy="685800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de-DE" sz="2400" smtClean="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lang="de-DE" sz="2000" smtClean="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lang="de-DE" sz="1600" smtClean="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lang="de-DE" sz="1400" smtClean="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lang="de-DE" sz="120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marL="358775" lvl="0" indent="-358775">
              <a:buClr>
                <a:srgbClr val="C00000"/>
              </a:buClr>
            </a:pP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084606" y="365125"/>
            <a:ext cx="4475182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Inhaltsplatzhalter 2"/>
          <p:cNvSpPr>
            <a:spLocks noGrp="1"/>
          </p:cNvSpPr>
          <p:nvPr>
            <p:ph idx="10"/>
          </p:nvPr>
        </p:nvSpPr>
        <p:spPr>
          <a:xfrm>
            <a:off x="6084606" y="1825624"/>
            <a:ext cx="4475182" cy="5032375"/>
          </a:xfrm>
        </p:spPr>
        <p:txBody>
          <a:bodyPr/>
          <a:lstStyle>
            <a:lvl1pPr marL="358775" indent="-358775">
              <a:buClr>
                <a:srgbClr val="C00000"/>
              </a:buClr>
              <a:buFont typeface="Wingdings" panose="05000000000000000000" pitchFamily="2" charset="2"/>
              <a:buChar char="§"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803275" indent="-346075">
              <a:buClr>
                <a:srgbClr val="C00000"/>
              </a:buClr>
              <a:buFont typeface="Symbol" panose="05050102010706020507" pitchFamily="18" charset="2"/>
              <a:buChar char="-"/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 marL="1255713" indent="-341313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</a:defRPr>
            </a:lvl3pPr>
            <a:lvl4pPr marL="1614488" indent="-242888">
              <a:buClr>
                <a:schemeClr val="tx2">
                  <a:lumMod val="60000"/>
                  <a:lumOff val="40000"/>
                </a:schemeClr>
              </a:buClr>
              <a:buFont typeface="Symbol" panose="05050102010706020507" pitchFamily="18" charset="2"/>
              <a:buChar char="-"/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 marL="2058988" indent="-230188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40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542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838200" y="1988516"/>
            <a:ext cx="4752000" cy="6120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838200" y="2600516"/>
            <a:ext cx="4752000" cy="8640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838200" y="3473551"/>
            <a:ext cx="4752000" cy="6120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838200" y="4085551"/>
            <a:ext cx="4752000" cy="8640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838200" y="4963629"/>
            <a:ext cx="4752000" cy="6120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838200" y="5575629"/>
            <a:ext cx="4752000" cy="8640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7"/>
          </p:nvPr>
        </p:nvSpPr>
        <p:spPr>
          <a:xfrm>
            <a:off x="5806200" y="1988516"/>
            <a:ext cx="4752000" cy="6120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8"/>
          </p:nvPr>
        </p:nvSpPr>
        <p:spPr>
          <a:xfrm>
            <a:off x="5806200" y="2600516"/>
            <a:ext cx="4752000" cy="8640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9"/>
          </p:nvPr>
        </p:nvSpPr>
        <p:spPr>
          <a:xfrm>
            <a:off x="5806200" y="3473551"/>
            <a:ext cx="4752000" cy="6120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20"/>
          </p:nvPr>
        </p:nvSpPr>
        <p:spPr>
          <a:xfrm>
            <a:off x="5806200" y="4085551"/>
            <a:ext cx="4752000" cy="8640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15" name="Textplatzhalter 4"/>
          <p:cNvSpPr>
            <a:spLocks noGrp="1"/>
          </p:cNvSpPr>
          <p:nvPr>
            <p:ph type="body" sz="quarter" idx="21"/>
          </p:nvPr>
        </p:nvSpPr>
        <p:spPr>
          <a:xfrm>
            <a:off x="5806200" y="4963629"/>
            <a:ext cx="4752000" cy="6120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22"/>
          </p:nvPr>
        </p:nvSpPr>
        <p:spPr>
          <a:xfrm>
            <a:off x="5806200" y="5575629"/>
            <a:ext cx="4752000" cy="8640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2000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310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de-DE" smtClean="0"/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59978" y="166437"/>
            <a:ext cx="1343025" cy="210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3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2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720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8775" lvl="0" indent="-3587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Formatvorlagen des Textmasters bearbeiten</a:t>
            </a:r>
          </a:p>
          <a:p>
            <a:pPr marL="803275" lvl="1" indent="-3460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Symbol" panose="05050102010706020507" pitchFamily="18" charset="2"/>
              <a:buChar char="-"/>
            </a:pPr>
            <a:r>
              <a:rPr lang="de-DE" dirty="0" smtClean="0"/>
              <a:t>Zweite Ebene</a:t>
            </a:r>
          </a:p>
          <a:p>
            <a:pPr marL="1255713" lvl="2" indent="-3413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Dritte Ebene</a:t>
            </a:r>
          </a:p>
          <a:p>
            <a:pPr marL="1614488" lvl="3" indent="-2428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Symbol" panose="05050102010706020507" pitchFamily="18" charset="2"/>
              <a:buChar char="-"/>
            </a:pPr>
            <a:r>
              <a:rPr lang="de-DE" dirty="0" smtClean="0"/>
              <a:t>Vierte Ebene</a:t>
            </a:r>
          </a:p>
          <a:p>
            <a:pPr marL="2058988" lvl="4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01883" y="6356350"/>
            <a:ext cx="1201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de-DE" sz="100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659978" y="166437"/>
            <a:ext cx="1343025" cy="210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5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9" r:id="rId4"/>
    <p:sldLayoutId id="2147483658" r:id="rId5"/>
    <p:sldLayoutId id="2147483653" r:id="rId6"/>
    <p:sldLayoutId id="2147483654" r:id="rId7"/>
    <p:sldLayoutId id="2147483657" r:id="rId8"/>
    <p:sldLayoutId id="2147483655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lang="de-DE" sz="2800" kern="1200" dirty="0" smtClean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2400" kern="1200" dirty="0" smtClean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2000" kern="1200" dirty="0" smtClean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 dirty="0" smtClean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 dirty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ws@wkstmk.a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515426" y="1122363"/>
            <a:ext cx="9961718" cy="2387600"/>
          </a:xfrm>
        </p:spPr>
        <p:txBody>
          <a:bodyPr>
            <a:noAutofit/>
          </a:bodyPr>
          <a:lstStyle/>
          <a:p>
            <a:r>
              <a:rPr lang="de-DE" sz="4800" dirty="0" smtClean="0"/>
              <a:t>Die wirtschaftliche Situation</a:t>
            </a:r>
            <a:br>
              <a:rPr lang="de-DE" sz="4800" dirty="0" smtClean="0"/>
            </a:br>
            <a:r>
              <a:rPr lang="de-DE" sz="4800" dirty="0" smtClean="0"/>
              <a:t> im Holzbau in Zeiten der </a:t>
            </a:r>
            <a:br>
              <a:rPr lang="de-DE" sz="4800" dirty="0" smtClean="0"/>
            </a:br>
            <a:r>
              <a:rPr lang="de-DE" sz="4800" dirty="0" smtClean="0"/>
              <a:t>COVID-19-Pandemie</a:t>
            </a:r>
            <a:endParaRPr lang="de-DE" sz="3800" b="0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644819" y="4273236"/>
            <a:ext cx="8714334" cy="106075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de-DE" sz="1600" dirty="0" smtClean="0"/>
              <a:t>Umfragezeitraum:</a:t>
            </a:r>
            <a:r>
              <a:rPr lang="de-DE" sz="1600" b="0" dirty="0" smtClean="0"/>
              <a:t> </a:t>
            </a:r>
            <a:r>
              <a:rPr lang="de-DE" sz="1600" b="0" dirty="0" smtClean="0"/>
              <a:t>3. bis 13. November 2020</a:t>
            </a:r>
            <a:endParaRPr lang="de-DE" sz="1600" b="0" dirty="0" smtClean="0"/>
          </a:p>
          <a:p>
            <a:pPr algn="l">
              <a:spcBef>
                <a:spcPts val="0"/>
              </a:spcBef>
            </a:pPr>
            <a:r>
              <a:rPr lang="de-DE" sz="1600" dirty="0" smtClean="0"/>
              <a:t>Befragungssample: </a:t>
            </a:r>
            <a:r>
              <a:rPr lang="de-DE" sz="1600" b="0" dirty="0" smtClean="0"/>
              <a:t>Steirische Mitgliedsunternehmen der Landesinnung Holzbau</a:t>
            </a:r>
            <a:endParaRPr lang="de-DE" sz="1600" dirty="0" smtClean="0"/>
          </a:p>
          <a:p>
            <a:pPr algn="l">
              <a:spcBef>
                <a:spcPts val="0"/>
              </a:spcBef>
            </a:pPr>
            <a:r>
              <a:rPr lang="de-DE" sz="1600" dirty="0" smtClean="0"/>
              <a:t>Methode: </a:t>
            </a:r>
            <a:r>
              <a:rPr lang="de-DE" sz="1600" b="0" dirty="0" smtClean="0"/>
              <a:t>standardisierte Online-Befragung	</a:t>
            </a:r>
          </a:p>
          <a:p>
            <a:pPr algn="l">
              <a:spcBef>
                <a:spcPts val="0"/>
              </a:spcBef>
            </a:pPr>
            <a:r>
              <a:rPr lang="de-DE" sz="1600" dirty="0" smtClean="0"/>
              <a:t>Rücklauf: </a:t>
            </a:r>
            <a:r>
              <a:rPr lang="de-DE" sz="1600" b="0" dirty="0" smtClean="0"/>
              <a:t>53|294 </a:t>
            </a:r>
            <a:r>
              <a:rPr lang="de-DE" sz="1600" b="0" dirty="0" smtClean="0"/>
              <a:t>= </a:t>
            </a:r>
            <a:r>
              <a:rPr lang="de-DE" sz="1600" b="0" dirty="0" smtClean="0"/>
              <a:t>18%</a:t>
            </a:r>
            <a:endParaRPr lang="de-DE" sz="1600" b="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644819" y="5333994"/>
            <a:ext cx="7055863" cy="104489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r>
              <a:rPr lang="de-DE" sz="1500" b="0" dirty="0" smtClean="0"/>
              <a:t>Im Auftrag </a:t>
            </a:r>
            <a:r>
              <a:rPr lang="de-DE" sz="1500" b="0" dirty="0" smtClean="0"/>
              <a:t>der Landesinnung Holzbau</a:t>
            </a:r>
          </a:p>
          <a:p>
            <a:pPr>
              <a:spcBef>
                <a:spcPts val="0"/>
              </a:spcBef>
            </a:pPr>
            <a:r>
              <a:rPr lang="de-DE" sz="1500" b="0" dirty="0" smtClean="0"/>
              <a:t>Durchgeführt durch das</a:t>
            </a:r>
            <a:endParaRPr lang="de-DE" sz="1500" b="0" dirty="0" smtClean="0"/>
          </a:p>
          <a:p>
            <a:pPr>
              <a:spcBef>
                <a:spcPts val="0"/>
              </a:spcBef>
            </a:pPr>
            <a:r>
              <a:rPr lang="de-DE" sz="1500" b="0" dirty="0" smtClean="0"/>
              <a:t>das Institut für Wirtschafts- und Standortentwicklung (</a:t>
            </a:r>
            <a:r>
              <a:rPr lang="de-DE" sz="1500" b="0" dirty="0" smtClean="0"/>
              <a:t>IWS) der </a:t>
            </a:r>
            <a:r>
              <a:rPr lang="de-DE" sz="1500" b="0" dirty="0" smtClean="0"/>
              <a:t>WKO Steiermark</a:t>
            </a:r>
          </a:p>
          <a:p>
            <a:pPr>
              <a:spcBef>
                <a:spcPts val="0"/>
              </a:spcBef>
            </a:pPr>
            <a:r>
              <a:rPr lang="de-DE" sz="1500" b="0" dirty="0" smtClean="0"/>
              <a:t>T: +43 </a:t>
            </a:r>
            <a:r>
              <a:rPr lang="de-DE" sz="1500" b="0" dirty="0"/>
              <a:t>(0)316 </a:t>
            </a:r>
            <a:r>
              <a:rPr lang="de-DE" sz="1500" b="0" dirty="0" smtClean="0"/>
              <a:t>601-796 </a:t>
            </a:r>
            <a:endParaRPr lang="de-DE" sz="1500" b="0" dirty="0"/>
          </a:p>
          <a:p>
            <a:pPr>
              <a:spcBef>
                <a:spcPts val="0"/>
              </a:spcBef>
            </a:pPr>
            <a:r>
              <a:rPr lang="de-DE" sz="1500" b="0" dirty="0" smtClean="0"/>
              <a:t>E</a:t>
            </a:r>
            <a:r>
              <a:rPr lang="de-DE" sz="1500" b="0" dirty="0" smtClean="0"/>
              <a:t>: </a:t>
            </a:r>
            <a:r>
              <a:rPr lang="de-DE" sz="1500" b="0" dirty="0" smtClean="0">
                <a:hlinkClick r:id="rId2"/>
              </a:rPr>
              <a:t>iws@wkstmk.at</a:t>
            </a:r>
            <a:r>
              <a:rPr lang="de-DE" sz="1500" b="0" dirty="0" smtClean="0"/>
              <a:t> </a:t>
            </a:r>
            <a:endParaRPr lang="de-DE" sz="1500" b="0" dirty="0"/>
          </a:p>
          <a:p>
            <a:pPr>
              <a:spcBef>
                <a:spcPts val="0"/>
              </a:spcBef>
            </a:pPr>
            <a:r>
              <a:rPr lang="de-DE" sz="1500" dirty="0"/>
              <a:t> </a:t>
            </a:r>
          </a:p>
          <a:p>
            <a:pPr>
              <a:spcBef>
                <a:spcPts val="0"/>
              </a:spcBef>
            </a:pPr>
            <a:endParaRPr lang="de-DE" sz="1500" dirty="0"/>
          </a:p>
          <a:p>
            <a:pPr>
              <a:spcBef>
                <a:spcPts val="0"/>
              </a:spcBef>
            </a:pPr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19892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20000" cy="12574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z="2400" dirty="0" smtClean="0"/>
              <a:t>Im Schnitt sind die Kosten für die befragten Unternehmen im Holzbau um knapp 10% durch die Corona-Pandemie und den </a:t>
            </a:r>
            <a:br>
              <a:rPr lang="de-DE" sz="2400" dirty="0" smtClean="0"/>
            </a:br>
            <a:r>
              <a:rPr lang="de-DE" sz="2400" dirty="0" smtClean="0"/>
              <a:t>damit zusammenhängenden Zusatzmaßnahmen gestiegen. 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10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254218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43 von 46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7" y="6254218"/>
            <a:ext cx="710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4. Wie hoch schätzen Sie ist der Anstieg Ihrer Kosten aufgrund der erforderlichen Zusatzmaßnahmen im Rahmen der COVID-19-Pandemie?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788" y="2693052"/>
            <a:ext cx="6480000" cy="152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48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de-DE" sz="2400" dirty="0" smtClean="0"/>
              <a:t>Für einen Großteil der befragten Unternehmen (71%) sind Privatpersonen die umsatzstärksten Auftraggeber. 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11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41 von 46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7" y="6254218"/>
            <a:ext cx="710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5. Wer </a:t>
            </a:r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sind Ihre wichtigsten Auftraggeber? Bitte reihen Sie nach der Umsatzhöhe Ihrer Aufträge, wobei die umsatzstärksten Bauherren zuerst gereiht werden sollen (Platz 1 = umsatzstärkste Auftraggeber). 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883" y="1844577"/>
            <a:ext cx="8315034" cy="382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009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de-DE" sz="2400" dirty="0" smtClean="0"/>
              <a:t>Die befragten Unternehmen beschäftigen im Bereich Holzbau insgesamt über 1.000 Mitarbeiter/innen.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12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48 von 51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7" y="6408106"/>
            <a:ext cx="7102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6. Wie viele Mitarbeiter/innen beschäftigen Sie im Bereich Holzbau?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179" y="2475962"/>
            <a:ext cx="9139046" cy="156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202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200" b="1" dirty="0" smtClean="0">
                <a:solidFill>
                  <a:srgbClr val="C00000"/>
                </a:solidFill>
              </a:rPr>
              <a:t>Zusammenfassung der Textantworten: </a:t>
            </a:r>
          </a:p>
          <a:p>
            <a:pPr>
              <a:spcBef>
                <a:spcPts val="1200"/>
              </a:spcBef>
            </a:pPr>
            <a:r>
              <a:rPr lang="de-DE" sz="2200" dirty="0" smtClean="0"/>
              <a:t>Danke</a:t>
            </a:r>
            <a:endParaRPr lang="de-DE" sz="2200" dirty="0"/>
          </a:p>
          <a:p>
            <a:pPr>
              <a:spcBef>
                <a:spcPts val="1200"/>
              </a:spcBef>
            </a:pPr>
            <a:r>
              <a:rPr lang="de-DE" sz="2200" dirty="0"/>
              <a:t>Bedenkliche Preissituation am Markt</a:t>
            </a:r>
          </a:p>
          <a:p>
            <a:pPr>
              <a:spcBef>
                <a:spcPts val="1200"/>
              </a:spcBef>
            </a:pPr>
            <a:r>
              <a:rPr lang="de-DE" sz="2200" dirty="0"/>
              <a:t>Forcierung von Unternehmenskooperationen</a:t>
            </a:r>
          </a:p>
          <a:p>
            <a:pPr>
              <a:spcBef>
                <a:spcPts val="1200"/>
              </a:spcBef>
            </a:pPr>
            <a:r>
              <a:rPr lang="de-DE" sz="2200" dirty="0" smtClean="0"/>
              <a:t>Lieferkettenprobleme</a:t>
            </a:r>
            <a:r>
              <a:rPr lang="de-DE" sz="2200" dirty="0"/>
              <a:t>: Schwierigkeiten bei der Holzzulieferung bzw. anderen </a:t>
            </a:r>
            <a:r>
              <a:rPr lang="de-DE" sz="2200" dirty="0" smtClean="0"/>
              <a:t>Materialien</a:t>
            </a:r>
            <a:endParaRPr lang="de-DE" sz="2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de-DE" sz="2400" dirty="0" smtClean="0"/>
              <a:t>Was sonst noch gesagt wurde: 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13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6 von 46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7" y="6408106"/>
            <a:ext cx="7102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7. Was ich sonst noch sagen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möchte: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52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de-DE" sz="2400" dirty="0" smtClean="0"/>
              <a:t>Das Wirtschaftsklima im Holzbau wird im November 2020 durchschnittlich mit „GUT“ bewertet. 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2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46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46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7" y="6415801"/>
            <a:ext cx="73539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1. Wie schätzen Sie das aktuelle Wirtschaftsklima in der Branche Holzbau ein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? Bitte bewerten Sie nach Schulnoten.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254" y="1690688"/>
            <a:ext cx="6740480" cy="44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de-DE" sz="2400" dirty="0" smtClean="0"/>
              <a:t>29% der befragten Unternehmen konnten trotz COVID-19-Pandemie ihren Umsatz gegenüber dem Vorjahr steigern, jeder Vierte hat sein Investitionsvolumen ausgeweitet. 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3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51 von 53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7" y="6415801"/>
            <a:ext cx="73539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2. Wie hat sich die wirtschaftliche Situation Ihres Unternehmens im Holzbau im Vergleich zum Vorjahr verändert?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87" y="1690688"/>
            <a:ext cx="8354750" cy="3665263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9194537" y="2052918"/>
            <a:ext cx="729392" cy="376517"/>
          </a:xfrm>
          <a:prstGeom prst="rect">
            <a:avLst/>
          </a:prstGeom>
          <a:solidFill>
            <a:srgbClr val="75AB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+4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9194537" y="2791665"/>
            <a:ext cx="729392" cy="376517"/>
          </a:xfrm>
          <a:prstGeom prst="rect">
            <a:avLst/>
          </a:prstGeom>
          <a:solidFill>
            <a:srgbClr val="75AB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+9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9194537" y="3530412"/>
            <a:ext cx="729392" cy="37651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-4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9194537" y="4254922"/>
            <a:ext cx="729392" cy="37651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-6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194537" y="1532965"/>
            <a:ext cx="729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Saldo</a:t>
            </a:r>
            <a:endParaRPr lang="de-DE" sz="1600" b="1" dirty="0">
              <a:solidFill>
                <a:schemeClr val="bg2">
                  <a:lumMod val="25000"/>
                </a:schemeClr>
              </a:solidFill>
              <a:latin typeface="Trebuchet MS" panose="020B0603020202020204" pitchFamily="34" charset="0"/>
              <a:ea typeface="+mj-ea"/>
              <a:cs typeface="+mj-cs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39787" y="5694596"/>
            <a:ext cx="93576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Erläuterung zum Saldo</a:t>
            </a:r>
            <a:r>
              <a:rPr lang="de-DE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: </a:t>
            </a:r>
            <a:r>
              <a:rPr lang="de-DE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Der </a:t>
            </a:r>
            <a:r>
              <a:rPr lang="de-DE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Saldo entspricht der Differenz aus den Prozentwerten in </a:t>
            </a:r>
            <a:r>
              <a:rPr lang="de-DE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der positiven („gestiegen“) und </a:t>
            </a:r>
            <a:r>
              <a:rPr lang="de-DE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negativen </a:t>
            </a:r>
            <a:r>
              <a:rPr lang="de-DE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Antwortkategorie („gesunken“). </a:t>
            </a:r>
            <a:r>
              <a:rPr lang="de-DE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Er wird in Prozentpunkten </a:t>
            </a:r>
            <a:r>
              <a:rPr lang="de-DE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angegeben. Ist </a:t>
            </a:r>
            <a:r>
              <a:rPr lang="de-DE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der Saldo positiv (negativ), überwiegt der Anteil an </a:t>
            </a:r>
            <a:r>
              <a:rPr lang="de-DE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Unternehmen</a:t>
            </a:r>
            <a:r>
              <a:rPr lang="de-DE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, die eine positive (negative) Einschätzung abgegeben haben. </a:t>
            </a:r>
            <a:endParaRPr lang="de-DE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87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de-DE" sz="2400" dirty="0" smtClean="0"/>
              <a:t>In mehr als der Hälfte der befragten Unternehmen, die einen Umsatzrückgang gegenüber dem Vorjahr verzeichnen, beträgt dieser zwischen 10% und 25%. 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4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11 von 13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7" y="6415801"/>
            <a:ext cx="73539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2.1. Wenn ein Umsatzrückgang im Vergleich zum Vorjahr zu beobachten ist, wie hoch schätzen Sie den Rückgang ein?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731" y="1831551"/>
            <a:ext cx="6722113" cy="44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91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de-DE" sz="2400" dirty="0"/>
              <a:t>In </a:t>
            </a:r>
            <a:r>
              <a:rPr lang="de-DE" sz="2400" dirty="0" smtClean="0"/>
              <a:t>60% der befragten </a:t>
            </a:r>
            <a:r>
              <a:rPr lang="de-DE" sz="2400" dirty="0"/>
              <a:t>Unternehmen, die einen </a:t>
            </a:r>
            <a:r>
              <a:rPr lang="de-DE" sz="2400" dirty="0" smtClean="0"/>
              <a:t>Umsatzanstieg gegenüber </a:t>
            </a:r>
            <a:r>
              <a:rPr lang="de-DE" sz="2400" dirty="0"/>
              <a:t>dem Vorjahr verzeichnen, beträgt dieser zwischen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6% und 10%. 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5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15 von 15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7" y="6415801"/>
            <a:ext cx="73539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2.2. Wenn ein Anstieg des Umsatzes im Vergleich zum Vorjahr zu beobachten ist, wie hoch schätzen Sie diesen ein?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731" y="1763913"/>
            <a:ext cx="6722113" cy="44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189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de-DE" sz="2400" dirty="0"/>
              <a:t>In mehr als der Hälfte der befragten Unternehmen, die einen </a:t>
            </a:r>
            <a:r>
              <a:rPr lang="de-DE" sz="2400" dirty="0" smtClean="0"/>
              <a:t>Rückgang ihres Investitionsvolumens </a:t>
            </a:r>
            <a:r>
              <a:rPr lang="de-DE" sz="2400" dirty="0"/>
              <a:t>gegenüber dem Vorjahr verzeichnen, beträgt dieser </a:t>
            </a:r>
            <a:r>
              <a:rPr lang="de-DE" sz="2400" dirty="0" smtClean="0"/>
              <a:t>weniger als 10%.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6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254218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7 von 8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7" y="6254218"/>
            <a:ext cx="7353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2.3. Wenn ein Rückgang des Investitionsvolumens im Vergleich zum Vorjahr zu beobachten ist, wie hoch schätzen Sie den Rückgang ein?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731" y="1638408"/>
            <a:ext cx="6722113" cy="44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30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de-DE" sz="2400" dirty="0" smtClean="0"/>
              <a:t>In fast jedem vierten befragten Unternehmen, das einen </a:t>
            </a:r>
            <a:br>
              <a:rPr lang="de-DE" sz="2400" dirty="0" smtClean="0"/>
            </a:br>
            <a:r>
              <a:rPr lang="de-DE" sz="2400" dirty="0" smtClean="0"/>
              <a:t>Anstieg seines Investitionsvolumens verzeichnet, beträgt dieser mehr als 50%.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7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292691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13 von 13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7" y="6254218"/>
            <a:ext cx="7353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2.4. Wenn ein Anstieg des Investitionsvolumens im Vergleich zum Vorjahr zu beobachten ist, wie hoch schätzen Sie diesen ein?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731" y="1681509"/>
            <a:ext cx="6722113" cy="44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15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de-DE" sz="2400" dirty="0" smtClean="0"/>
              <a:t>Gut zwei Drittel der Unternehmen im Holzbau würden zusätzliche Mitarbeiter einstellen, 57% würden (auch) zusätzliche Lehrlinge aufnehmen. 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8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51 von 53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7" y="6408106"/>
            <a:ext cx="73539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3. Würden Sie aktuell zusätzliche Mitarbeiter und/oder Lehrlinge aufnehmen, wenn diese verfügbar wären?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306" y="1946642"/>
            <a:ext cx="8334317" cy="365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214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de-DE" sz="2400" dirty="0" smtClean="0"/>
              <a:t>Jene Unternehmen, die zusätzliches Personal aufnehmen </a:t>
            </a:r>
            <a:br>
              <a:rPr lang="de-DE" sz="2400" dirty="0" smtClean="0"/>
            </a:br>
            <a:r>
              <a:rPr lang="de-DE" sz="2400" dirty="0" smtClean="0"/>
              <a:t>würden, würden im Schnitt 3 Mitarbeiter und 2 Lehrlinge einstellen. 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9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254218"/>
            <a:ext cx="3339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32 von 34</a:t>
            </a:r>
          </a:p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26 von 29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8" y="6254218"/>
            <a:ext cx="7353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3.1. Wenn Sie zusätzliche Mitarbeiter aufnehmen würden, wie viele wären es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?</a:t>
            </a:r>
          </a:p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3.2. Wenn Sie zusätzliche Lehrlinge aufnehmen würden, wie viele wären es?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2640595" y="2104744"/>
            <a:ext cx="6118386" cy="3373724"/>
            <a:chOff x="2640595" y="1844768"/>
            <a:chExt cx="6118386" cy="3373724"/>
          </a:xfrm>
        </p:grpSpPr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40595" y="1844768"/>
              <a:ext cx="6118386" cy="1556034"/>
            </a:xfrm>
            <a:prstGeom prst="rect">
              <a:avLst/>
            </a:prstGeom>
          </p:spPr>
        </p:pic>
        <p:pic>
          <p:nvPicPr>
            <p:cNvPr id="16" name="Grafik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40595" y="3662458"/>
              <a:ext cx="6118386" cy="15560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5180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706</Words>
  <Application>Microsoft Office PowerPoint</Application>
  <PresentationFormat>Breitbild</PresentationFormat>
  <Paragraphs>72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Trebuchet MS</vt:lpstr>
      <vt:lpstr>Wingdings</vt:lpstr>
      <vt:lpstr>Office</vt:lpstr>
      <vt:lpstr>Die wirtschaftliche Situation  im Holzbau in Zeiten der  COVID-19-Pandemie</vt:lpstr>
      <vt:lpstr>Das Wirtschaftsklima im Holzbau wird im November 2020 durchschnittlich mit „GUT“ bewertet. </vt:lpstr>
      <vt:lpstr>29% der befragten Unternehmen konnten trotz COVID-19-Pandemie ihren Umsatz gegenüber dem Vorjahr steigern, jeder Vierte hat sein Investitionsvolumen ausgeweitet. </vt:lpstr>
      <vt:lpstr>In mehr als der Hälfte der befragten Unternehmen, die einen Umsatzrückgang gegenüber dem Vorjahr verzeichnen, beträgt dieser zwischen 10% und 25%. </vt:lpstr>
      <vt:lpstr>In 60% der befragten Unternehmen, die einen Umsatzanstieg gegenüber dem Vorjahr verzeichnen, beträgt dieser zwischen  6% und 10%. </vt:lpstr>
      <vt:lpstr>In mehr als der Hälfte der befragten Unternehmen, die einen Rückgang ihres Investitionsvolumens gegenüber dem Vorjahr verzeichnen, beträgt dieser weniger als 10%.</vt:lpstr>
      <vt:lpstr>In fast jedem vierten befragten Unternehmen, das einen  Anstieg seines Investitionsvolumens verzeichnet, beträgt dieser mehr als 50%.</vt:lpstr>
      <vt:lpstr>Gut zwei Drittel der Unternehmen im Holzbau würden zusätzliche Mitarbeiter einstellen, 57% würden (auch) zusätzliche Lehrlinge aufnehmen. </vt:lpstr>
      <vt:lpstr>Jene Unternehmen, die zusätzliches Personal aufnehmen  würden, würden im Schnitt 3 Mitarbeiter und 2 Lehrlinge einstellen. </vt:lpstr>
      <vt:lpstr>Im Schnitt sind die Kosten für die befragten Unternehmen im Holzbau um knapp 10% durch die Corona-Pandemie und den  damit zusammenhängenden Zusatzmaßnahmen gestiegen. </vt:lpstr>
      <vt:lpstr>Für einen Großteil der befragten Unternehmen (71%) sind Privatpersonen die umsatzstärksten Auftraggeber. </vt:lpstr>
      <vt:lpstr>Die befragten Unternehmen beschäftigen im Bereich Holzbau insgesamt über 1.000 Mitarbeiter/innen.</vt:lpstr>
      <vt:lpstr>Was sonst noch gesagt wurde: </vt:lpstr>
    </vt:vector>
  </TitlesOfParts>
  <Company>Wirtschaftskammer Steiermark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Schedifka Philipp Mag., WKST, Praes</dc:creator>
  <cp:lastModifiedBy>Harder Simone Mag., WKST, IWS</cp:lastModifiedBy>
  <cp:revision>566</cp:revision>
  <cp:lastPrinted>2020-11-19T12:53:28Z</cp:lastPrinted>
  <dcterms:created xsi:type="dcterms:W3CDTF">2018-10-23T12:07:28Z</dcterms:created>
  <dcterms:modified xsi:type="dcterms:W3CDTF">2020-11-19T13:10:14Z</dcterms:modified>
</cp:coreProperties>
</file>