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9" r:id="rId2"/>
    <p:sldId id="340" r:id="rId3"/>
    <p:sldId id="352" r:id="rId4"/>
    <p:sldId id="338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</p:sldIdLst>
  <p:sldSz cx="12192000" cy="6858000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1B2"/>
    <a:srgbClr val="75AB96"/>
    <a:srgbClr val="FFF3F3"/>
    <a:srgbClr val="FFEBEB"/>
    <a:srgbClr val="FF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96395" autoAdjust="0"/>
  </p:normalViewPr>
  <p:slideViewPr>
    <p:cSldViewPr snapToGrid="0">
      <p:cViewPr varScale="1">
        <p:scale>
          <a:sx n="107" d="100"/>
          <a:sy n="107" d="100"/>
        </p:scale>
        <p:origin x="522" y="114"/>
      </p:cViewPr>
      <p:guideLst/>
    </p:cSldViewPr>
  </p:slideViewPr>
  <p:outlineViewPr>
    <p:cViewPr>
      <p:scale>
        <a:sx n="33" d="100"/>
        <a:sy n="33" d="100"/>
      </p:scale>
      <p:origin x="0" y="-12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299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4764" y="0"/>
            <a:ext cx="2919412" cy="495299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F7594647-0596-483D-9A69-68D6BC345755}" type="datetimeFigureOut">
              <a:rPr lang="de-DE" smtClean="0"/>
              <a:t>13.07.2020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371014"/>
            <a:ext cx="2919413" cy="495299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4764" y="9371014"/>
            <a:ext cx="2919412" cy="495299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D35ACF19-E74C-48B5-A668-7118CF80829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5170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73819331-8841-49CC-BCB7-BE058F01D92F}" type="datetimeFigureOut">
              <a:rPr lang="de-DE" smtClean="0"/>
              <a:t>13.07.2020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5" tIns="45533" rIns="91065" bIns="45533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065" tIns="45533" rIns="91065" bIns="45533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1287"/>
            <a:ext cx="2918830" cy="495028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5028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037FF71E-99AE-4562-A51A-7279DAD223B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014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953144" cy="2387600"/>
          </a:xfrm>
        </p:spPr>
        <p:txBody>
          <a:bodyPr anchor="b"/>
          <a:lstStyle>
            <a:lvl1pPr algn="ctr">
              <a:defRPr sz="600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953144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59978" y="166437"/>
            <a:ext cx="1343025" cy="2105863"/>
          </a:xfrm>
          <a:prstGeom prst="rect">
            <a:avLst/>
          </a:prstGeom>
        </p:spPr>
      </p:pic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88000" y="6172199"/>
            <a:ext cx="8339137" cy="4896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Vortragende/r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01883" y="6356350"/>
            <a:ext cx="1201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de-DE" sz="100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004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6000" y="1956987"/>
            <a:ext cx="9249690" cy="1553013"/>
          </a:xfrm>
        </p:spPr>
        <p:txBody>
          <a:bodyPr anchor="b">
            <a:noAutofit/>
          </a:bodyPr>
          <a:lstStyle>
            <a:lvl1pPr>
              <a:defRPr sz="5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1"/>
          </p:nvPr>
        </p:nvSpPr>
        <p:spPr>
          <a:xfrm>
            <a:off x="1235999" y="3707542"/>
            <a:ext cx="9249690" cy="479425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01883" y="6356350"/>
            <a:ext cx="1201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de-DE" sz="100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130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9720000" cy="4351338"/>
          </a:xfrm>
        </p:spPr>
        <p:txBody>
          <a:bodyPr/>
          <a:lstStyle>
            <a:lvl1pPr marL="358775" indent="-358775">
              <a:buClr>
                <a:srgbClr val="C00000"/>
              </a:buClr>
              <a:buFont typeface="Wingdings" panose="05000000000000000000" pitchFamily="2" charset="2"/>
              <a:buChar char="§"/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 marL="803275" indent="-346075">
              <a:buClr>
                <a:srgbClr val="C00000"/>
              </a:buClr>
              <a:buFont typeface="Symbol" panose="05050102010706020507" pitchFamily="18" charset="2"/>
              <a:buChar char="-"/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 marL="1255713" indent="-341313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marL="1614488" indent="-242888">
              <a:buClr>
                <a:schemeClr val="tx2">
                  <a:lumMod val="60000"/>
                  <a:lumOff val="40000"/>
                </a:schemeClr>
              </a:buClr>
              <a:buFont typeface="Symbol" panose="05050102010706020507" pitchFamily="18" charset="2"/>
              <a:buChar char="-"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 marL="2058988" indent="-230188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59978" y="166437"/>
            <a:ext cx="1343025" cy="2105863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200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01883" y="6356350"/>
            <a:ext cx="1201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de-DE" sz="100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783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59978" y="166437"/>
            <a:ext cx="1343025" cy="2105863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200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01883" y="6356350"/>
            <a:ext cx="1201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de-DE" sz="100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852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4752000" cy="4351338"/>
          </a:xfrm>
        </p:spPr>
        <p:txBody>
          <a:bodyPr/>
          <a:lstStyle>
            <a:lvl1pPr marL="358775" indent="-358775">
              <a:buClr>
                <a:srgbClr val="C00000"/>
              </a:buClr>
              <a:buFont typeface="Wingdings" panose="05000000000000000000" pitchFamily="2" charset="2"/>
              <a:buChar char="§"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803275" indent="-346075">
              <a:buClr>
                <a:srgbClr val="C00000"/>
              </a:buClr>
              <a:buFont typeface="Symbol" panose="05050102010706020507" pitchFamily="18" charset="2"/>
              <a:buChar char="-"/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 marL="1255713" indent="-341313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</a:defRPr>
            </a:lvl3pPr>
            <a:lvl4pPr marL="1614488" indent="-242888">
              <a:buClr>
                <a:schemeClr val="tx2">
                  <a:lumMod val="60000"/>
                  <a:lumOff val="40000"/>
                </a:schemeClr>
              </a:buClr>
              <a:buFont typeface="Symbol" panose="05050102010706020507" pitchFamily="18" charset="2"/>
              <a:buChar char="-"/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 marL="2058988" indent="-230188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40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59978" y="166437"/>
            <a:ext cx="1343025" cy="2105863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200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01883" y="6356350"/>
            <a:ext cx="1201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de-DE" sz="100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0"/>
          </p:nvPr>
        </p:nvSpPr>
        <p:spPr>
          <a:xfrm>
            <a:off x="5807788" y="1825625"/>
            <a:ext cx="4752000" cy="4351338"/>
          </a:xfrm>
        </p:spPr>
        <p:txBody>
          <a:bodyPr/>
          <a:lstStyle>
            <a:lvl1pPr marL="358775" indent="-358775">
              <a:buClr>
                <a:srgbClr val="C00000"/>
              </a:buClr>
              <a:buFont typeface="Wingdings" panose="05000000000000000000" pitchFamily="2" charset="2"/>
              <a:buChar char="§"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803275" indent="-346075">
              <a:buClr>
                <a:srgbClr val="C00000"/>
              </a:buClr>
              <a:buFont typeface="Symbol" panose="05050102010706020507" pitchFamily="18" charset="2"/>
              <a:buChar char="-"/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 marL="1255713" indent="-341313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</a:defRPr>
            </a:lvl3pPr>
            <a:lvl4pPr marL="1614488" indent="-242888">
              <a:buClr>
                <a:schemeClr val="tx2">
                  <a:lumMod val="60000"/>
                  <a:lumOff val="40000"/>
                </a:schemeClr>
              </a:buClr>
              <a:buFont typeface="Symbol" panose="05050102010706020507" pitchFamily="18" charset="2"/>
              <a:buChar char="-"/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 marL="2058988" indent="-230188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40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499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200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752000" cy="823912"/>
          </a:xfrm>
        </p:spPr>
        <p:txBody>
          <a:bodyPr anchor="b">
            <a:noAutofit/>
          </a:bodyPr>
          <a:lstStyle>
            <a:lvl1pPr marL="0" indent="0">
              <a:buNone/>
              <a:defRPr sz="26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813275" y="1681163"/>
            <a:ext cx="4752000" cy="823912"/>
          </a:xfrm>
        </p:spPr>
        <p:txBody>
          <a:bodyPr anchor="b">
            <a:noAutofit/>
          </a:bodyPr>
          <a:lstStyle>
            <a:lvl1pPr marL="0" indent="0">
              <a:buNone/>
              <a:defRPr sz="26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de-DE" smtClean="0"/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59978" y="166437"/>
            <a:ext cx="1343025" cy="2105863"/>
          </a:xfrm>
          <a:prstGeom prst="rect">
            <a:avLst/>
          </a:prstGeom>
        </p:spPr>
      </p:pic>
      <p:sp>
        <p:nvSpPr>
          <p:cNvPr id="11" name="Inhaltsplatzhalter 2"/>
          <p:cNvSpPr>
            <a:spLocks noGrp="1"/>
          </p:cNvSpPr>
          <p:nvPr>
            <p:ph idx="13"/>
          </p:nvPr>
        </p:nvSpPr>
        <p:spPr>
          <a:xfrm>
            <a:off x="838199" y="2505075"/>
            <a:ext cx="4752000" cy="3671888"/>
          </a:xfrm>
        </p:spPr>
        <p:txBody>
          <a:bodyPr/>
          <a:lstStyle>
            <a:lvl1pPr marL="358775" indent="-358775">
              <a:buClr>
                <a:srgbClr val="C00000"/>
              </a:buClr>
              <a:buFont typeface="Wingdings" panose="05000000000000000000" pitchFamily="2" charset="2"/>
              <a:buChar char="§"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803275" indent="-346075">
              <a:buClr>
                <a:srgbClr val="C00000"/>
              </a:buClr>
              <a:buFont typeface="Symbol" panose="05050102010706020507" pitchFamily="18" charset="2"/>
              <a:buChar char="-"/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 marL="1255713" indent="-341313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</a:defRPr>
            </a:lvl3pPr>
            <a:lvl4pPr marL="1614488" indent="-242888">
              <a:buClr>
                <a:schemeClr val="tx2">
                  <a:lumMod val="60000"/>
                  <a:lumOff val="40000"/>
                </a:schemeClr>
              </a:buClr>
              <a:buFont typeface="Symbol" panose="05050102010706020507" pitchFamily="18" charset="2"/>
              <a:buChar char="-"/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 marL="2058988" indent="-230188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40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0"/>
          </p:nvPr>
        </p:nvSpPr>
        <p:spPr>
          <a:xfrm>
            <a:off x="5807788" y="2505075"/>
            <a:ext cx="4752000" cy="3671888"/>
          </a:xfrm>
        </p:spPr>
        <p:txBody>
          <a:bodyPr/>
          <a:lstStyle>
            <a:lvl1pPr marL="358775" indent="-358775">
              <a:buClr>
                <a:srgbClr val="C00000"/>
              </a:buClr>
              <a:buFont typeface="Wingdings" panose="05000000000000000000" pitchFamily="2" charset="2"/>
              <a:buChar char="§"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803275" indent="-346075">
              <a:buClr>
                <a:srgbClr val="C00000"/>
              </a:buClr>
              <a:buFont typeface="Symbol" panose="05050102010706020507" pitchFamily="18" charset="2"/>
              <a:buChar char="-"/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 marL="1255713" indent="-341313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</a:defRPr>
            </a:lvl3pPr>
            <a:lvl4pPr marL="1614488" indent="-242888">
              <a:buClr>
                <a:schemeClr val="tx2">
                  <a:lumMod val="60000"/>
                  <a:lumOff val="40000"/>
                </a:schemeClr>
              </a:buClr>
              <a:buFont typeface="Symbol" panose="05050102010706020507" pitchFamily="18" charset="2"/>
              <a:buChar char="-"/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 marL="2058988" indent="-230188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40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938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59977" y="6356350"/>
            <a:ext cx="1343025" cy="365125"/>
          </a:xfrm>
        </p:spPr>
        <p:txBody>
          <a:bodyPr vert="horz" lIns="91440" tIns="45720" rIns="91440" bIns="45720" rtlCol="0" anchor="ctr"/>
          <a:lstStyle>
            <a:lvl1pPr>
              <a:defRPr lang="de-DE" smtClean="0"/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59978" y="166437"/>
            <a:ext cx="1343025" cy="2105863"/>
          </a:xfrm>
          <a:prstGeom prst="rect">
            <a:avLst/>
          </a:prstGeom>
        </p:spPr>
      </p:pic>
      <p:sp>
        <p:nvSpPr>
          <p:cNvPr id="7" name="Inhaltsplatzhalter 3"/>
          <p:cNvSpPr>
            <a:spLocks noGrp="1"/>
          </p:cNvSpPr>
          <p:nvPr>
            <p:ph sz="half" idx="2"/>
          </p:nvPr>
        </p:nvSpPr>
        <p:spPr>
          <a:xfrm>
            <a:off x="0" y="-1"/>
            <a:ext cx="6084606" cy="685800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de-DE" sz="2400" smtClean="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lang="de-DE" sz="2000" smtClean="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lang="de-DE" sz="1600" smtClean="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lang="de-DE" sz="1400" smtClean="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lang="de-DE" sz="120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marL="358775" lvl="0" indent="-358775">
              <a:buClr>
                <a:srgbClr val="C00000"/>
              </a:buClr>
            </a:pP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084606" y="365125"/>
            <a:ext cx="4475182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Inhaltsplatzhalter 2"/>
          <p:cNvSpPr>
            <a:spLocks noGrp="1"/>
          </p:cNvSpPr>
          <p:nvPr>
            <p:ph idx="10"/>
          </p:nvPr>
        </p:nvSpPr>
        <p:spPr>
          <a:xfrm>
            <a:off x="6084606" y="1825624"/>
            <a:ext cx="4475182" cy="5032375"/>
          </a:xfrm>
        </p:spPr>
        <p:txBody>
          <a:bodyPr/>
          <a:lstStyle>
            <a:lvl1pPr marL="358775" indent="-358775">
              <a:buClr>
                <a:srgbClr val="C00000"/>
              </a:buClr>
              <a:buFont typeface="Wingdings" panose="05000000000000000000" pitchFamily="2" charset="2"/>
              <a:buChar char="§"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803275" indent="-346075">
              <a:buClr>
                <a:srgbClr val="C00000"/>
              </a:buClr>
              <a:buFont typeface="Symbol" panose="05050102010706020507" pitchFamily="18" charset="2"/>
              <a:buChar char="-"/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 marL="1255713" indent="-341313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</a:defRPr>
            </a:lvl3pPr>
            <a:lvl4pPr marL="1614488" indent="-242888">
              <a:buClr>
                <a:schemeClr val="tx2">
                  <a:lumMod val="60000"/>
                  <a:lumOff val="40000"/>
                </a:schemeClr>
              </a:buClr>
              <a:buFont typeface="Symbol" panose="05050102010706020507" pitchFamily="18" charset="2"/>
              <a:buChar char="-"/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 marL="2058988" indent="-230188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 sz="140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542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838200" y="1988516"/>
            <a:ext cx="4752000" cy="6120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838200" y="2600516"/>
            <a:ext cx="4752000" cy="8640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838200" y="3473551"/>
            <a:ext cx="4752000" cy="6120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838200" y="4085551"/>
            <a:ext cx="4752000" cy="8640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838200" y="4963629"/>
            <a:ext cx="4752000" cy="6120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838200" y="5575629"/>
            <a:ext cx="4752000" cy="8640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7"/>
          </p:nvPr>
        </p:nvSpPr>
        <p:spPr>
          <a:xfrm>
            <a:off x="5806200" y="1988516"/>
            <a:ext cx="4752000" cy="6120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8"/>
          </p:nvPr>
        </p:nvSpPr>
        <p:spPr>
          <a:xfrm>
            <a:off x="5806200" y="2600516"/>
            <a:ext cx="4752000" cy="8640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9"/>
          </p:nvPr>
        </p:nvSpPr>
        <p:spPr>
          <a:xfrm>
            <a:off x="5806200" y="3473551"/>
            <a:ext cx="4752000" cy="6120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20"/>
          </p:nvPr>
        </p:nvSpPr>
        <p:spPr>
          <a:xfrm>
            <a:off x="5806200" y="4085551"/>
            <a:ext cx="4752000" cy="8640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15" name="Textplatzhalter 4"/>
          <p:cNvSpPr>
            <a:spLocks noGrp="1"/>
          </p:cNvSpPr>
          <p:nvPr>
            <p:ph type="body" sz="quarter" idx="21"/>
          </p:nvPr>
        </p:nvSpPr>
        <p:spPr>
          <a:xfrm>
            <a:off x="5806200" y="4963629"/>
            <a:ext cx="4752000" cy="6120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22"/>
          </p:nvPr>
        </p:nvSpPr>
        <p:spPr>
          <a:xfrm>
            <a:off x="5806200" y="5575629"/>
            <a:ext cx="4752000" cy="8640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  <a:endParaRPr lang="de-DE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2000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310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de-DE" smtClean="0"/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59978" y="166437"/>
            <a:ext cx="1343025" cy="210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3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2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720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8775" lvl="0" indent="-3587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Formatvorlagen des Textmasters bearbeiten</a:t>
            </a:r>
          </a:p>
          <a:p>
            <a:pPr marL="803275" lvl="1" indent="-3460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Symbol" panose="05050102010706020507" pitchFamily="18" charset="2"/>
              <a:buChar char="-"/>
            </a:pPr>
            <a:r>
              <a:rPr lang="de-DE" dirty="0" smtClean="0"/>
              <a:t>Zweite Ebene</a:t>
            </a:r>
          </a:p>
          <a:p>
            <a:pPr marL="1255713" lvl="2" indent="-3413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Dritte Ebene</a:t>
            </a:r>
          </a:p>
          <a:p>
            <a:pPr marL="1614488" lvl="3" indent="-2428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Symbol" panose="05050102010706020507" pitchFamily="18" charset="2"/>
              <a:buChar char="-"/>
            </a:pPr>
            <a:r>
              <a:rPr lang="de-DE" dirty="0" smtClean="0"/>
              <a:t>Vierte Ebene</a:t>
            </a:r>
          </a:p>
          <a:p>
            <a:pPr marL="2058988" lvl="4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01883" y="6356350"/>
            <a:ext cx="1201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de-DE" sz="100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algn="r"/>
            <a:fld id="{E56F7BA0-B6EC-4A69-870B-E36CB69C07A3}" type="slidenum">
              <a:rPr lang="de-DE" smtClean="0"/>
              <a:pPr algn="r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659978" y="166437"/>
            <a:ext cx="1343025" cy="210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5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9" r:id="rId4"/>
    <p:sldLayoutId id="2147483658" r:id="rId5"/>
    <p:sldLayoutId id="2147483653" r:id="rId6"/>
    <p:sldLayoutId id="2147483654" r:id="rId7"/>
    <p:sldLayoutId id="2147483657" r:id="rId8"/>
    <p:sldLayoutId id="2147483655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lang="de-DE" sz="2800" kern="1200" dirty="0" smtClean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2400" kern="1200" dirty="0" smtClean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2000" kern="1200" dirty="0" smtClean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 dirty="0" smtClean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 dirty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515426" y="1122363"/>
            <a:ext cx="9961718" cy="2387600"/>
          </a:xfrm>
        </p:spPr>
        <p:txBody>
          <a:bodyPr>
            <a:noAutofit/>
          </a:bodyPr>
          <a:lstStyle/>
          <a:p>
            <a:r>
              <a:rPr lang="de-DE" sz="4800" dirty="0" smtClean="0"/>
              <a:t>Ausweitung der </a:t>
            </a:r>
            <a:br>
              <a:rPr lang="de-DE" sz="4800" dirty="0" smtClean="0"/>
            </a:br>
            <a:r>
              <a:rPr lang="de-DE" sz="4800" dirty="0" smtClean="0"/>
              <a:t>Fußgängerzone in der Grazer Innenstadt</a:t>
            </a:r>
            <a:endParaRPr lang="de-DE" sz="3800" b="0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644819" y="4273236"/>
            <a:ext cx="7711529" cy="106075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de-DE" sz="1600" dirty="0" smtClean="0"/>
              <a:t>Umfragezeitraum:</a:t>
            </a:r>
            <a:r>
              <a:rPr lang="de-DE" sz="1600" b="0" dirty="0" smtClean="0"/>
              <a:t> 6. bis 12. Juli 2020</a:t>
            </a:r>
            <a:endParaRPr lang="de-DE" sz="1600" dirty="0" smtClean="0"/>
          </a:p>
          <a:p>
            <a:pPr algn="l">
              <a:spcBef>
                <a:spcPts val="0"/>
              </a:spcBef>
            </a:pPr>
            <a:r>
              <a:rPr lang="de-DE" sz="1600" dirty="0" smtClean="0"/>
              <a:t>Befragungssample: </a:t>
            </a:r>
            <a:r>
              <a:rPr lang="de-DE" sz="1600" b="0" dirty="0" smtClean="0"/>
              <a:t>Gewerbetreibende der Grazer Innenstadt</a:t>
            </a:r>
            <a:endParaRPr lang="de-DE" sz="1600" dirty="0" smtClean="0"/>
          </a:p>
          <a:p>
            <a:pPr algn="l">
              <a:spcBef>
                <a:spcPts val="0"/>
              </a:spcBef>
            </a:pPr>
            <a:r>
              <a:rPr lang="de-DE" sz="1600" dirty="0" smtClean="0"/>
              <a:t>Methode: </a:t>
            </a:r>
            <a:r>
              <a:rPr lang="de-DE" sz="1600" b="0" dirty="0" smtClean="0"/>
              <a:t>standardisierte Online-Befragung	</a:t>
            </a:r>
          </a:p>
          <a:p>
            <a:pPr algn="l">
              <a:spcBef>
                <a:spcPts val="0"/>
              </a:spcBef>
            </a:pPr>
            <a:r>
              <a:rPr lang="de-DE" sz="1600" dirty="0" smtClean="0"/>
              <a:t>Rücklauf: </a:t>
            </a:r>
            <a:r>
              <a:rPr lang="de-DE" sz="1600" b="0" dirty="0" smtClean="0"/>
              <a:t>168/1.075 = 15,6%</a:t>
            </a:r>
            <a:endParaRPr lang="de-DE" sz="1600" b="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644819" y="5333994"/>
            <a:ext cx="7055863" cy="1044898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r>
              <a:rPr lang="de-DE" sz="1500" b="0" dirty="0" smtClean="0"/>
              <a:t>Im Auftrag der Regionalstelle Graz</a:t>
            </a:r>
          </a:p>
          <a:p>
            <a:pPr>
              <a:spcBef>
                <a:spcPts val="0"/>
              </a:spcBef>
            </a:pPr>
            <a:r>
              <a:rPr lang="de-DE" sz="1500" b="0" dirty="0" smtClean="0"/>
              <a:t>durchgeführt durch das Institut für Wirtschafts- und Standortentwicklung (IWS)</a:t>
            </a:r>
          </a:p>
          <a:p>
            <a:pPr>
              <a:spcBef>
                <a:spcPts val="0"/>
              </a:spcBef>
            </a:pPr>
            <a:r>
              <a:rPr lang="de-DE" sz="1500" b="0" dirty="0" smtClean="0"/>
              <a:t>der WKO Steiermark</a:t>
            </a:r>
          </a:p>
          <a:p>
            <a:pPr>
              <a:spcBef>
                <a:spcPts val="0"/>
              </a:spcBef>
            </a:pPr>
            <a:r>
              <a:rPr lang="de-DE" sz="1500" b="0" dirty="0" smtClean="0"/>
              <a:t>T: +43 </a:t>
            </a:r>
            <a:r>
              <a:rPr lang="de-DE" sz="1500" b="0" dirty="0"/>
              <a:t>(0)316 </a:t>
            </a:r>
            <a:r>
              <a:rPr lang="de-DE" sz="1500" b="0" dirty="0" smtClean="0"/>
              <a:t>601-796 </a:t>
            </a:r>
          </a:p>
          <a:p>
            <a:pPr>
              <a:spcBef>
                <a:spcPts val="0"/>
              </a:spcBef>
            </a:pPr>
            <a:r>
              <a:rPr lang="de-DE" sz="1500" b="0" dirty="0" smtClean="0"/>
              <a:t>E: iws@wkstmk.at</a:t>
            </a:r>
            <a:endParaRPr lang="de-DE" sz="1500" b="0" dirty="0"/>
          </a:p>
          <a:p>
            <a:pPr>
              <a:spcBef>
                <a:spcPts val="0"/>
              </a:spcBef>
            </a:pPr>
            <a:r>
              <a:rPr lang="de-DE" sz="1500" dirty="0"/>
              <a:t> </a:t>
            </a:r>
          </a:p>
          <a:p>
            <a:pPr>
              <a:spcBef>
                <a:spcPts val="0"/>
              </a:spcBef>
            </a:pPr>
            <a:endParaRPr lang="de-DE" sz="1500" dirty="0"/>
          </a:p>
          <a:p>
            <a:pPr>
              <a:spcBef>
                <a:spcPts val="0"/>
              </a:spcBef>
            </a:pPr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1989294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900" dirty="0" smtClean="0"/>
              <a:t>Nur 27% stehen voll und ganz hinter den aktuell diskutierten Plänen zur Ausweitung der Fußgängerzone in der Grazer Innenstadt! </a:t>
            </a:r>
            <a:endParaRPr lang="de-DE" sz="29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10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161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168 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8" y="6408106"/>
            <a:ext cx="6690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6. Unterstützen Sie die medial diskutierte Idee einer Ausweitung der Fußgängerzone in der Grazer Innenstadt?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r="2829"/>
          <a:stretch/>
        </p:blipFill>
        <p:spPr>
          <a:xfrm>
            <a:off x="2263541" y="1829109"/>
            <a:ext cx="6263955" cy="41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28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900" dirty="0" smtClean="0"/>
              <a:t>Damit eine breite Mehrheit der Unternehmen die Ausweitung der Fußgängerzone unterstützt, müssten Begleitmaßnahmen ergriffen werden! </a:t>
            </a:r>
            <a:endParaRPr lang="de-DE" sz="29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11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117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118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8" y="6254218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7. Welche Begleitmaßnahmen müssten gesetzt werden, damit Sie die zuvor beschriebene Ausweitung der Fußgängerzone unterstützen würden?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677" y="1673891"/>
            <a:ext cx="7786738" cy="3704303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839788" y="5315500"/>
            <a:ext cx="679814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00" b="1" dirty="0" smtClean="0">
                <a:solidFill>
                  <a:srgbClr val="99C1B2"/>
                </a:solidFill>
                <a:latin typeface="Trebuchet MS" panose="020B0603020202020204" pitchFamily="34" charset="0"/>
              </a:rPr>
              <a:t>WEITERE Begleitmaßnahmen:</a:t>
            </a:r>
            <a:endParaRPr lang="de-DE" sz="1000" b="1" dirty="0" smtClean="0">
              <a:solidFill>
                <a:srgbClr val="99C1B2"/>
              </a:solidFill>
              <a:latin typeface="Trebuchet MS" panose="020B0603020202020204" pitchFamily="34" charset="0"/>
            </a:endParaRP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Senkung der Parkplatzgebühren (in Tiefgaragen und in der Kurzparkzone)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Gratis-Öffis für den Einkauf in der Innenstadt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Großzügige Ladezonen in der Innenstadt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Zusätzliche Abstellplätze für Anrainer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289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20000" cy="1634004"/>
          </a:xfrm>
        </p:spPr>
        <p:txBody>
          <a:bodyPr>
            <a:noAutofit/>
          </a:bodyPr>
          <a:lstStyle/>
          <a:p>
            <a:r>
              <a:rPr lang="de-DE" sz="2900" dirty="0" smtClean="0"/>
              <a:t>56% der befragten Betriebe gehen davon aus, dass auch in 15 Jahren der eigene PKW für die Erreichbarkeit der Innenstadt noch ähnlich bedeutend sein wird wie heute!</a:t>
            </a:r>
            <a:endParaRPr lang="de-DE" sz="29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12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160 von 168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8" y="6254218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8. Glauben Sie, dass die Erreichbarkeit der Grazer Innenstadt mittels eigenem PKW auch in 15 Jahren noch eine ähnlich Bedeutung haben wird wie heute?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r="3188"/>
          <a:stretch/>
        </p:blipFill>
        <p:spPr>
          <a:xfrm>
            <a:off x="2471038" y="1983329"/>
            <a:ext cx="6251622" cy="41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900" dirty="0" smtClean="0"/>
              <a:t>Angaben </a:t>
            </a:r>
            <a:r>
              <a:rPr lang="de-DE" sz="2900" dirty="0" smtClean="0"/>
              <a:t>zu </a:t>
            </a:r>
            <a:r>
              <a:rPr lang="de-DE" sz="2900" dirty="0" smtClean="0"/>
              <a:t>den befragten Unternehmen:</a:t>
            </a:r>
            <a:endParaRPr lang="de-DE" sz="29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13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168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168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8" y="6254218"/>
            <a:ext cx="60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Verteilung nach Sparten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r="5872"/>
          <a:stretch/>
        </p:blipFill>
        <p:spPr>
          <a:xfrm>
            <a:off x="2660633" y="1771373"/>
            <a:ext cx="6078309" cy="41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30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900" dirty="0" smtClean="0"/>
              <a:t>Angaben </a:t>
            </a:r>
            <a:r>
              <a:rPr lang="de-DE" sz="2900" dirty="0" smtClean="0"/>
              <a:t>zu </a:t>
            </a:r>
            <a:r>
              <a:rPr lang="de-DE" sz="2900" dirty="0" smtClean="0"/>
              <a:t>den befragten Unternehmen:</a:t>
            </a:r>
            <a:endParaRPr lang="de-DE" sz="29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14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839788" y="6254218"/>
            <a:ext cx="60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Verteilung nach Fachgruppen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767" y="1916747"/>
            <a:ext cx="8697772" cy="3957523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168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168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284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900" dirty="0" smtClean="0"/>
              <a:t>Angaben </a:t>
            </a:r>
            <a:r>
              <a:rPr lang="de-DE" sz="2900" dirty="0" smtClean="0"/>
              <a:t>zu </a:t>
            </a:r>
            <a:r>
              <a:rPr lang="de-DE" sz="2900" dirty="0" smtClean="0"/>
              <a:t>den befragten Unternehmen:</a:t>
            </a:r>
            <a:endParaRPr lang="de-DE" sz="29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15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839788" y="6254218"/>
            <a:ext cx="60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Verteilung nach Größenklassen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r="3905"/>
          <a:stretch/>
        </p:blipFill>
        <p:spPr>
          <a:xfrm>
            <a:off x="2602482" y="1690688"/>
            <a:ext cx="6194611" cy="41328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168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168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77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199" y="1584356"/>
            <a:ext cx="9513499" cy="46995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de-DE" sz="1450" dirty="0" smtClean="0">
                <a:solidFill>
                  <a:schemeClr val="bg2">
                    <a:lumMod val="10000"/>
                  </a:schemeClr>
                </a:solidFill>
              </a:rPr>
              <a:t>Die Kunden der befragten Innenstadt-Unternehmen stammen nicht nur aus dem Bezirk Graz-Stadt, sondern auch aus anderen steirischen Bezirken. </a:t>
            </a:r>
            <a:r>
              <a:rPr lang="de-DE" sz="1450" b="1" dirty="0" smtClean="0">
                <a:solidFill>
                  <a:schemeClr val="bg2">
                    <a:lumMod val="10000"/>
                  </a:schemeClr>
                </a:solidFill>
              </a:rPr>
              <a:t>Konkret geben mehr als die Hälfte der Befragungsteilnehmer (55%) an, mehrheitlich Kunden außerhalb von Graz zu haben.</a:t>
            </a:r>
            <a:r>
              <a:rPr lang="de-DE" sz="145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de-DE" sz="1450" b="1" dirty="0" smtClean="0">
                <a:solidFill>
                  <a:schemeClr val="bg2">
                    <a:lumMod val="10000"/>
                  </a:schemeClr>
                </a:solidFill>
              </a:rPr>
              <a:t>Laut Angaben der Betriebe nutzen die Kunden</a:t>
            </a:r>
            <a:r>
              <a:rPr lang="de-DE" sz="1450" dirty="0" smtClean="0">
                <a:solidFill>
                  <a:schemeClr val="bg2">
                    <a:lumMod val="10000"/>
                  </a:schemeClr>
                </a:solidFill>
              </a:rPr>
              <a:t>, um für den Einkauf in die Innenstadt zu gelangen, </a:t>
            </a:r>
            <a:r>
              <a:rPr lang="de-DE" sz="1450" b="1" dirty="0" smtClean="0">
                <a:solidFill>
                  <a:schemeClr val="bg2">
                    <a:lumMod val="10000"/>
                  </a:schemeClr>
                </a:solidFill>
              </a:rPr>
              <a:t>in erster Linie das Auto </a:t>
            </a:r>
            <a:r>
              <a:rPr lang="de-DE" sz="1450" dirty="0" smtClean="0">
                <a:solidFill>
                  <a:schemeClr val="bg2">
                    <a:lumMod val="10000"/>
                  </a:schemeClr>
                </a:solidFill>
              </a:rPr>
              <a:t>(72% trifft (sehr) zu), gefolgt von den </a:t>
            </a:r>
            <a:r>
              <a:rPr lang="de-DE" sz="1450" b="1" dirty="0" smtClean="0">
                <a:solidFill>
                  <a:schemeClr val="bg2">
                    <a:lumMod val="10000"/>
                  </a:schemeClr>
                </a:solidFill>
              </a:rPr>
              <a:t>öffentlichen Verkehrsmitteln </a:t>
            </a:r>
            <a:r>
              <a:rPr lang="de-DE" sz="1450" dirty="0" smtClean="0">
                <a:solidFill>
                  <a:schemeClr val="bg2">
                    <a:lumMod val="10000"/>
                  </a:schemeClr>
                </a:solidFill>
              </a:rPr>
              <a:t>(53%). Die Mehrheit der Kunden scheint derzeit mit der Erreichbarkeit der Grazer Innenstadt zufrieden zu sein. </a:t>
            </a:r>
            <a:r>
              <a:rPr lang="de-DE" sz="1450" b="1" dirty="0" smtClean="0">
                <a:solidFill>
                  <a:schemeClr val="bg2">
                    <a:lumMod val="10000"/>
                  </a:schemeClr>
                </a:solidFill>
              </a:rPr>
              <a:t>Zeigen sich Kunden unzufrieden, liegt es häufig an der Anzahl der KFZ-Abstellplätze. Generell sehen rund zwei Drittel der Unternehmen (67%) einen Bedarf an zusätzlichen KFZ-Abstellplätzen in der Grazer Innenstadt für Anrainer, Mitarbeiter und Besucher.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de-DE" sz="1450" b="1" dirty="0" smtClean="0">
                <a:solidFill>
                  <a:schemeClr val="bg2">
                    <a:lumMod val="10000"/>
                  </a:schemeClr>
                </a:solidFill>
              </a:rPr>
              <a:t>40% </a:t>
            </a:r>
            <a:r>
              <a:rPr lang="de-DE" sz="1450" dirty="0" smtClean="0">
                <a:solidFill>
                  <a:schemeClr val="bg2">
                    <a:lumMod val="10000"/>
                  </a:schemeClr>
                </a:solidFill>
              </a:rPr>
              <a:t>der befragten Unternehmen sehen derzeit </a:t>
            </a:r>
            <a:r>
              <a:rPr lang="de-DE" sz="1450" b="1" dirty="0" smtClean="0">
                <a:solidFill>
                  <a:schemeClr val="bg2">
                    <a:lumMod val="10000"/>
                  </a:schemeClr>
                </a:solidFill>
              </a:rPr>
              <a:t>einen Bedarf für eine Ausweitung der Fußgängerzone in der Grazer Innenstadt</a:t>
            </a:r>
            <a:r>
              <a:rPr lang="de-DE" sz="1450" dirty="0" smtClean="0">
                <a:solidFill>
                  <a:schemeClr val="bg2">
                    <a:lumMod val="10000"/>
                  </a:schemeClr>
                </a:solidFill>
              </a:rPr>
              <a:t>, wobei diese besonders die Kaiserfeldgasse (88%) und die „kleine“ Neutorgasse (78%) als geeignet erachten. </a:t>
            </a:r>
            <a:r>
              <a:rPr lang="de-DE" sz="1450" b="1" dirty="0" smtClean="0">
                <a:solidFill>
                  <a:schemeClr val="bg2">
                    <a:lumMod val="10000"/>
                  </a:schemeClr>
                </a:solidFill>
              </a:rPr>
              <a:t>Uneingeschränkte Unterstützung für die aktuell diskutierten Pläne </a:t>
            </a:r>
            <a:r>
              <a:rPr lang="de-DE" sz="1450" dirty="0">
                <a:solidFill>
                  <a:schemeClr val="bg2">
                    <a:lumMod val="10000"/>
                  </a:schemeClr>
                </a:solidFill>
              </a:rPr>
              <a:t>zur Umwandlung der </a:t>
            </a:r>
            <a:r>
              <a:rPr lang="de-DE" sz="1450" dirty="0" smtClean="0">
                <a:solidFill>
                  <a:schemeClr val="bg2">
                    <a:lumMod val="10000"/>
                  </a:schemeClr>
                </a:solidFill>
              </a:rPr>
              <a:t>Kaiserfeldgasse</a:t>
            </a:r>
            <a:r>
              <a:rPr lang="de-DE" sz="1450" dirty="0">
                <a:solidFill>
                  <a:schemeClr val="bg2">
                    <a:lumMod val="10000"/>
                  </a:schemeClr>
                </a:solidFill>
              </a:rPr>
              <a:t>, Kalchberggasse, Raubergasse und </a:t>
            </a:r>
            <a:r>
              <a:rPr lang="de-DE" sz="1450" dirty="0" smtClean="0">
                <a:solidFill>
                  <a:schemeClr val="bg2">
                    <a:lumMod val="10000"/>
                  </a:schemeClr>
                </a:solidFill>
              </a:rPr>
              <a:t>der „kleinen“ </a:t>
            </a:r>
            <a:r>
              <a:rPr lang="de-DE" sz="1450" dirty="0">
                <a:solidFill>
                  <a:schemeClr val="bg2">
                    <a:lumMod val="10000"/>
                  </a:schemeClr>
                </a:solidFill>
              </a:rPr>
              <a:t>Neutorgasse in Fußgängerzonen </a:t>
            </a:r>
            <a:r>
              <a:rPr lang="de-DE" sz="1450" dirty="0" smtClean="0">
                <a:solidFill>
                  <a:schemeClr val="bg2">
                    <a:lumMod val="10000"/>
                  </a:schemeClr>
                </a:solidFill>
              </a:rPr>
              <a:t>kommt hingegen von lediglich </a:t>
            </a:r>
            <a:r>
              <a:rPr lang="de-DE" sz="1450" b="1" dirty="0" smtClean="0">
                <a:solidFill>
                  <a:schemeClr val="bg2">
                    <a:lumMod val="10000"/>
                  </a:schemeClr>
                </a:solidFill>
              </a:rPr>
              <a:t>27% der befragten Betriebe</a:t>
            </a:r>
            <a:r>
              <a:rPr lang="de-DE" sz="1450" dirty="0" smtClean="0">
                <a:solidFill>
                  <a:schemeClr val="bg2">
                    <a:lumMod val="10000"/>
                  </a:schemeClr>
                </a:solidFill>
              </a:rPr>
              <a:t>. Um hierfür eine breite Unterstützung der Unternehmerschaft zu erhalten müssten </a:t>
            </a:r>
            <a:r>
              <a:rPr lang="de-DE" sz="1450" b="1" dirty="0" smtClean="0">
                <a:solidFill>
                  <a:schemeClr val="bg2">
                    <a:lumMod val="10000"/>
                  </a:schemeClr>
                </a:solidFill>
              </a:rPr>
              <a:t>entsprechende Begleitmaßnahmen</a:t>
            </a:r>
            <a:r>
              <a:rPr lang="de-DE" sz="1450" dirty="0" smtClean="0">
                <a:solidFill>
                  <a:schemeClr val="bg2">
                    <a:lumMod val="10000"/>
                  </a:schemeClr>
                </a:solidFill>
              </a:rPr>
              <a:t>, wie z.B. zusätzliche KFZ-Stellplätze in Tiefgaragen (59%) oder eine attraktive Gestaltung der Fußgängerzone (46%), getroffen werden. </a:t>
            </a:r>
            <a:r>
              <a:rPr lang="de-DE" sz="1450" b="1" dirty="0" smtClean="0">
                <a:solidFill>
                  <a:schemeClr val="bg2">
                    <a:lumMod val="10000"/>
                  </a:schemeClr>
                </a:solidFill>
              </a:rPr>
              <a:t>30% der Befragungsteilnehmer sprechen sich dezidiert gegen die aktuell diskutierten Pläne zur Ausweitung der Fußgängerzone aus. </a:t>
            </a:r>
            <a:endParaRPr lang="de-DE" sz="145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sz="145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sz="145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sz="14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Das Wichtigste in Kürze: 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389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900" dirty="0" smtClean="0"/>
              <a:t>55% der befragten Unternehmen haben mehrheitlich Kunden, die nicht aus dem Bezirk Graz-Stadt, sondern aus den anderen steirischen Bezirken stammen!</a:t>
            </a:r>
            <a:endParaRPr lang="de-DE" sz="29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3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168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168 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7" y="6415801"/>
            <a:ext cx="66098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1. Aus welchem Stadtbezirk bzw. welcher Region stammen Ihre Kunden mehrheitlich? (Mehrfachnennungen)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069" y="2351514"/>
            <a:ext cx="8265438" cy="279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7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900" dirty="0" smtClean="0"/>
              <a:t>Die Kunden der </a:t>
            </a:r>
            <a:r>
              <a:rPr lang="de-DE" sz="2900" dirty="0" smtClean="0"/>
              <a:t>Grazer Innenstadt-Unternehmen </a:t>
            </a:r>
            <a:r>
              <a:rPr lang="de-DE" sz="2900" dirty="0" smtClean="0"/>
              <a:t>nutzen für </a:t>
            </a:r>
            <a:r>
              <a:rPr lang="de-DE" sz="2900" dirty="0" smtClean="0"/>
              <a:t>die </a:t>
            </a:r>
            <a:r>
              <a:rPr lang="de-DE" sz="2900" dirty="0" smtClean="0"/>
              <a:t>Anfahrt in erster Linie das Auto, gefolgt von den öffentlichen Verkehrsmitteln!</a:t>
            </a:r>
            <a:endParaRPr lang="de-DE" sz="29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4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165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168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 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8" y="6415801"/>
            <a:ext cx="60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2. Wie kommen Ihre Kunden überwiegend zu Ihnen?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880" y="2075210"/>
            <a:ext cx="7350718" cy="337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1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900" dirty="0" smtClean="0"/>
              <a:t>Die Kunden </a:t>
            </a:r>
            <a:r>
              <a:rPr lang="de-DE" sz="2900" dirty="0" smtClean="0"/>
              <a:t>scheinen derzeit mit der Erreichbarkeit der Grazer Innenstadt überwiegend zufrieden zu sein!</a:t>
            </a:r>
            <a:endParaRPr lang="de-DE" sz="29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5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163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168 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8" y="6415801"/>
            <a:ext cx="60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3. Sind Ihre Kunden mit der Erreichbarkeit Ihres Geschäftslokals in der Innenstadt zufrieden?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863" y="1880289"/>
            <a:ext cx="6121849" cy="41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47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900" dirty="0" smtClean="0"/>
              <a:t>Jene Kunden, die mit der Erreichbarkeit der Grazer Innenstadt unzufrieden sind, sehen vor allem bei der Anzahl an KFZ-Abstellplätzen Verbesserungsbedarf!</a:t>
            </a:r>
            <a:endParaRPr lang="de-DE" sz="29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6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40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40 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8" y="6415801"/>
            <a:ext cx="60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3.1. </a:t>
            </a:r>
            <a:r>
              <a:rPr lang="de-DE" sz="10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Wenn nein</a:t>
            </a:r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, wo sehen Sie und Ihre Kunden den größten Verbesserungsbedarf?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881" y="1846729"/>
            <a:ext cx="7990455" cy="3460377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839788" y="5472826"/>
            <a:ext cx="67981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00" b="1" dirty="0" smtClean="0">
                <a:solidFill>
                  <a:srgbClr val="99C1B2"/>
                </a:solidFill>
                <a:latin typeface="Trebuchet MS" panose="020B0603020202020204" pitchFamily="34" charset="0"/>
              </a:rPr>
              <a:t>SONSTIGE:</a:t>
            </a:r>
            <a:endParaRPr lang="de-DE" sz="1000" b="1" dirty="0" smtClean="0">
              <a:solidFill>
                <a:srgbClr val="99C1B2"/>
              </a:solidFill>
              <a:latin typeface="Trebuchet MS" panose="020B0603020202020204" pitchFamily="34" charset="0"/>
            </a:endParaRP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Zentrale und zugleich leistbare Tiefgarage in der Grazer Innenstadt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Kostenlose bzw. kostengünstige Nutzung der Öffis für den Einkauf in der Innenstadt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902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900" dirty="0" smtClean="0"/>
              <a:t>Zwei Drittel der befragten Unternehmen sehen einen konkreten Bedarf an zusätzlichen KFZ-Stellplätzen für Anrainer, Mitarbeiter und Besucher der Innenstadt!</a:t>
            </a:r>
            <a:endParaRPr lang="de-DE" sz="29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7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163 von 168 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8" y="6254218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4. Besteht aktuell aus Ihrer Sicht ein konkreter Bedarf an zusätzlichen KFZ-Stellplätzen in der Grazer Innenstadt für Anrainer, Mitarbeiter oder Besucher?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r="3605"/>
          <a:stretch/>
        </p:blipFill>
        <p:spPr>
          <a:xfrm>
            <a:off x="2587424" y="1829109"/>
            <a:ext cx="6224728" cy="41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43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900" dirty="0" smtClean="0"/>
              <a:t>60% der befragten Betriebe sehen derzeit keinen Bedarf in der Ausweitung der Fußgängerzone in der Grazer Innenstadt!</a:t>
            </a:r>
            <a:endParaRPr lang="de-DE" sz="29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8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162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168 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8" y="6407648"/>
            <a:ext cx="67930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5. Sehen Sie derzeit einen Bedarf für eine Ausweitung der bestehenden Fußgängerzone in der Grazer Innenstadt?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l="7472" r="10622"/>
          <a:stretch/>
        </p:blipFill>
        <p:spPr>
          <a:xfrm>
            <a:off x="932506" y="2037339"/>
            <a:ext cx="4617268" cy="3607863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7469" y="2261029"/>
            <a:ext cx="4642676" cy="2564343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932506" y="1841307"/>
            <a:ext cx="4057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Insgesamt:</a:t>
            </a:r>
            <a:endParaRPr lang="de-DE" sz="1400" b="1" dirty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758003" y="1841307"/>
            <a:ext cx="4439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Nach Sparten:*</a:t>
            </a:r>
            <a:endParaRPr lang="de-DE" sz="1400" b="1" dirty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711549" y="4825372"/>
            <a:ext cx="34968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rPr>
              <a:t>*Auf eine Auswertung in den Sparten Transport und Verkehr sowie Bank und Versicherung wurde aufgrund der zu geringen Fallzahl verzichtet. </a:t>
            </a:r>
            <a:endParaRPr lang="de-DE" sz="1000" dirty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7" name="Gerader Verbinder 16"/>
          <p:cNvCxnSpPr/>
          <p:nvPr/>
        </p:nvCxnSpPr>
        <p:spPr>
          <a:xfrm>
            <a:off x="5554347" y="1841307"/>
            <a:ext cx="0" cy="3996000"/>
          </a:xfrm>
          <a:prstGeom prst="lin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430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720000" cy="1665806"/>
          </a:xfrm>
        </p:spPr>
        <p:txBody>
          <a:bodyPr>
            <a:noAutofit/>
          </a:bodyPr>
          <a:lstStyle/>
          <a:p>
            <a:r>
              <a:rPr lang="de-DE" sz="2900" dirty="0" smtClean="0"/>
              <a:t>Jene 40%, die einen Bedarf für eine Ausweitung der Fußgängerzone sehen, nennen vor allem die Kaiserfeldgasse und die „kleine“ Neutorgasse als geeignete Straßen! </a:t>
            </a:r>
            <a:endParaRPr lang="de-DE" sz="29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E56F7BA0-B6EC-4A69-870B-E36CB69C07A3}" type="slidenum">
              <a:rPr lang="de-DE" smtClean="0"/>
              <a:pPr algn="r"/>
              <a:t>9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57513" y="6408107"/>
            <a:ext cx="3339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Beantwortet 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64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von </a:t>
            </a:r>
            <a:r>
              <a:rPr lang="de-DE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64 </a:t>
            </a:r>
            <a:endParaRPr lang="de-DE" sz="1000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9788" y="6408106"/>
            <a:ext cx="65139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5.1. </a:t>
            </a:r>
            <a:r>
              <a:rPr lang="de-DE" sz="10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Wenn ja</a:t>
            </a:r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, welche Straßen wären Ihrer Ansicht nach für eine Ausweitung der Fußgängerzone geeignet?</a:t>
            </a:r>
          </a:p>
        </p:txBody>
      </p:sp>
      <p:sp>
        <p:nvSpPr>
          <p:cNvPr id="11" name="Rechteck 10"/>
          <p:cNvSpPr/>
          <p:nvPr/>
        </p:nvSpPr>
        <p:spPr>
          <a:xfrm>
            <a:off x="7872320" y="2428651"/>
            <a:ext cx="2687468" cy="3054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00" b="1" dirty="0" smtClean="0">
                <a:solidFill>
                  <a:srgbClr val="99C1B2"/>
                </a:solidFill>
                <a:latin typeface="Trebuchet MS" panose="020B0603020202020204" pitchFamily="34" charset="0"/>
              </a:rPr>
              <a:t>WEITERE geeignete </a:t>
            </a:r>
            <a:r>
              <a:rPr lang="de-DE" sz="1000" b="1" dirty="0" smtClean="0">
                <a:solidFill>
                  <a:srgbClr val="99C1B2"/>
                </a:solidFill>
                <a:latin typeface="Trebuchet MS" panose="020B0603020202020204" pitchFamily="34" charset="0"/>
              </a:rPr>
              <a:t>Straßen:</a:t>
            </a:r>
          </a:p>
          <a:p>
            <a:pPr>
              <a:spcAft>
                <a:spcPts val="300"/>
              </a:spcAft>
            </a:pPr>
            <a:r>
              <a:rPr lang="de-DE" sz="1000" b="1" dirty="0" smtClean="0">
                <a:solidFill>
                  <a:srgbClr val="99C1B2"/>
                </a:solidFill>
                <a:latin typeface="Trebuchet MS" panose="020B0603020202020204" pitchFamily="34" charset="0"/>
              </a:rPr>
              <a:t>(gereiht nach Häufigkeit der Nennungen)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Sackstraße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Annenstraße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Bürgergasse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Gesamter 1</a:t>
            </a: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. Bezirk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Murgasse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Opernring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Burggasse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Burgring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Franz-Graf-Allee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Rund um den Kaiser-Josef-Platz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Griesgasse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Hammerlinggasse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Landhausgasse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Lendplatz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Südtirolerplatz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Volksgartenstraße</a:t>
            </a:r>
          </a:p>
          <a:p>
            <a:pPr marL="171450" indent="-171450">
              <a:buClr>
                <a:srgbClr val="B1CFC4"/>
              </a:buClr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Zinzendorfgasse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87" y="2301918"/>
            <a:ext cx="7101733" cy="321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3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952</Words>
  <Application>Microsoft Office PowerPoint</Application>
  <PresentationFormat>Breitbild</PresentationFormat>
  <Paragraphs>99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Trebuchet MS</vt:lpstr>
      <vt:lpstr>Wingdings</vt:lpstr>
      <vt:lpstr>Office</vt:lpstr>
      <vt:lpstr>Ausweitung der  Fußgängerzone in der Grazer Innenstadt</vt:lpstr>
      <vt:lpstr>Das Wichtigste in Kürze: </vt:lpstr>
      <vt:lpstr>55% der befragten Unternehmen haben mehrheitlich Kunden, die nicht aus dem Bezirk Graz-Stadt, sondern aus den anderen steirischen Bezirken stammen!</vt:lpstr>
      <vt:lpstr>Die Kunden der Grazer Innenstadt-Unternehmen nutzen für die Anfahrt in erster Linie das Auto, gefolgt von den öffentlichen Verkehrsmitteln!</vt:lpstr>
      <vt:lpstr>Die Kunden scheinen derzeit mit der Erreichbarkeit der Grazer Innenstadt überwiegend zufrieden zu sein!</vt:lpstr>
      <vt:lpstr>Jene Kunden, die mit der Erreichbarkeit der Grazer Innenstadt unzufrieden sind, sehen vor allem bei der Anzahl an KFZ-Abstellplätzen Verbesserungsbedarf!</vt:lpstr>
      <vt:lpstr>Zwei Drittel der befragten Unternehmen sehen einen konkreten Bedarf an zusätzlichen KFZ-Stellplätzen für Anrainer, Mitarbeiter und Besucher der Innenstadt!</vt:lpstr>
      <vt:lpstr>60% der befragten Betriebe sehen derzeit keinen Bedarf in der Ausweitung der Fußgängerzone in der Grazer Innenstadt!</vt:lpstr>
      <vt:lpstr>Jene 40%, die einen Bedarf für eine Ausweitung der Fußgängerzone sehen, nennen vor allem die Kaiserfeldgasse und die „kleine“ Neutorgasse als geeignete Straßen! </vt:lpstr>
      <vt:lpstr>Nur 27% stehen voll und ganz hinter den aktuell diskutierten Plänen zur Ausweitung der Fußgängerzone in der Grazer Innenstadt! </vt:lpstr>
      <vt:lpstr>Damit eine breite Mehrheit der Unternehmen die Ausweitung der Fußgängerzone unterstützt, müssten Begleitmaßnahmen ergriffen werden! </vt:lpstr>
      <vt:lpstr>56% der befragten Betriebe gehen davon aus, dass auch in 15 Jahren der eigene PKW für die Erreichbarkeit der Innenstadt noch ähnlich bedeutend sein wird wie heute!</vt:lpstr>
      <vt:lpstr>Angaben zu den befragten Unternehmen:</vt:lpstr>
      <vt:lpstr>Angaben zu den befragten Unternehmen:</vt:lpstr>
      <vt:lpstr>Angaben zu den befragten Unternehmen:</vt:lpstr>
    </vt:vector>
  </TitlesOfParts>
  <Company>Wirtschaftskammer Steiermark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Schedifka Philipp Mag., WKST, Praes</dc:creator>
  <cp:lastModifiedBy>Harder Simone Mag., WKST, IWS</cp:lastModifiedBy>
  <cp:revision>380</cp:revision>
  <cp:lastPrinted>2020-07-13T14:29:41Z</cp:lastPrinted>
  <dcterms:created xsi:type="dcterms:W3CDTF">2018-10-23T12:07:28Z</dcterms:created>
  <dcterms:modified xsi:type="dcterms:W3CDTF">2020-07-13T14:29:48Z</dcterms:modified>
</cp:coreProperties>
</file>